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02" r:id="rId2"/>
  </p:sldMasterIdLst>
  <p:notesMasterIdLst>
    <p:notesMasterId r:id="rId20"/>
  </p:notesMasterIdLst>
  <p:handoutMasterIdLst>
    <p:handoutMasterId r:id="rId21"/>
  </p:handoutMasterIdLst>
  <p:sldIdLst>
    <p:sldId id="512" r:id="rId3"/>
    <p:sldId id="556" r:id="rId4"/>
    <p:sldId id="559" r:id="rId5"/>
    <p:sldId id="555" r:id="rId6"/>
    <p:sldId id="554" r:id="rId7"/>
    <p:sldId id="557" r:id="rId8"/>
    <p:sldId id="570" r:id="rId9"/>
    <p:sldId id="558" r:id="rId10"/>
    <p:sldId id="575" r:id="rId11"/>
    <p:sldId id="579" r:id="rId12"/>
    <p:sldId id="581" r:id="rId13"/>
    <p:sldId id="580" r:id="rId14"/>
    <p:sldId id="577" r:id="rId15"/>
    <p:sldId id="583" r:id="rId16"/>
    <p:sldId id="582" r:id="rId17"/>
    <p:sldId id="569" r:id="rId18"/>
    <p:sldId id="572" r:id="rId19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FF99"/>
    <a:srgbClr val="C6F1FE"/>
    <a:srgbClr val="EDF6F9"/>
    <a:srgbClr val="FCFDFE"/>
    <a:srgbClr val="FBFDFF"/>
    <a:srgbClr val="FFFFFF"/>
    <a:srgbClr val="E9EFF7"/>
    <a:srgbClr val="E5F2FF"/>
    <a:srgbClr val="DAF5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>
        <p:scale>
          <a:sx n="70" d="100"/>
          <a:sy n="70" d="100"/>
        </p:scale>
        <p:origin x="-1944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32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cat>
            <c:strRef>
              <c:f>Sheet1!$A$2:$A$5</c:f>
              <c:strCache>
                <c:ptCount val="4"/>
                <c:pt idx="0">
                  <c:v>1800+ Registration Received</c:v>
                </c:pt>
                <c:pt idx="1">
                  <c:v>1450 were provided LMS Login access </c:v>
                </c:pt>
                <c:pt idx="2">
                  <c:v>200 were provided Hardware access on first-cum-first basis</c:v>
                </c:pt>
                <c:pt idx="3">
                  <c:v>While 600+ attended LIVE session on an average, others attended recorded sessions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1800</c:v>
                </c:pt>
                <c:pt idx="1">
                  <c:v>1450</c:v>
                </c:pt>
                <c:pt idx="2">
                  <c:v>200</c:v>
                </c:pt>
                <c:pt idx="3">
                  <c:v>600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1800+ Registration Received</c:v>
                </c:pt>
                <c:pt idx="1">
                  <c:v>1450 were provided LMS Login access </c:v>
                </c:pt>
                <c:pt idx="2">
                  <c:v>200 were provided Hardware access on first-cum-first basis</c:v>
                </c:pt>
                <c:pt idx="3">
                  <c:v>While 600+ attended LIVE session on an average, others attended recorded sessions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1800+ Registration Received</c:v>
                </c:pt>
                <c:pt idx="1">
                  <c:v>1450 were provided LMS Login access </c:v>
                </c:pt>
                <c:pt idx="2">
                  <c:v>200 were provided Hardware access on first-cum-first basis</c:v>
                </c:pt>
                <c:pt idx="3">
                  <c:v>While 600+ attended LIVE session on an average, others attended recorded sessions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axId val="94113152"/>
        <c:axId val="94151808"/>
      </c:barChart>
      <c:catAx>
        <c:axId val="94113152"/>
        <c:scaling>
          <c:orientation val="minMax"/>
        </c:scaling>
        <c:axPos val="b"/>
        <c:tickLblPos val="nextTo"/>
        <c:crossAx val="94151808"/>
        <c:crosses val="autoZero"/>
        <c:auto val="1"/>
        <c:lblAlgn val="ctr"/>
        <c:lblOffset val="100"/>
      </c:catAx>
      <c:valAx>
        <c:axId val="94151808"/>
        <c:scaling>
          <c:orientation val="minMax"/>
        </c:scaling>
        <c:axPos val="l"/>
        <c:majorGridlines/>
        <c:numFmt formatCode="General" sourceLinked="1"/>
        <c:tickLblPos val="nextTo"/>
        <c:crossAx val="94113152"/>
        <c:crosses val="autoZero"/>
        <c:crossBetween val="between"/>
      </c:valAx>
    </c:plotArea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3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.</c:v>
                </c:pt>
              </c:strCache>
            </c:strRef>
          </c:tx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FFFF66"/>
              </a:solidFill>
            </c:spPr>
          </c:dPt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0 - 45.75 Score</c:v>
                </c:pt>
                <c:pt idx="1">
                  <c:v>45.75 - 51.75 Score</c:v>
                </c:pt>
                <c:pt idx="2">
                  <c:v>51.75 - 100 Score</c:v>
                </c:pt>
                <c:pt idx="3">
                  <c:v>Appropriateness of Hw Resources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777</c:v>
                </c:pt>
                <c:pt idx="1">
                  <c:v>153</c:v>
                </c:pt>
                <c:pt idx="2">
                  <c:v>150</c:v>
                </c:pt>
                <c:pt idx="3">
                  <c:v>100</c:v>
                </c:pt>
              </c:numCache>
            </c:numRef>
          </c:val>
        </c:ser>
        <c:axId val="129120128"/>
        <c:axId val="129121664"/>
      </c:barChart>
      <c:catAx>
        <c:axId val="129120128"/>
        <c:scaling>
          <c:orientation val="minMax"/>
        </c:scaling>
        <c:axPos val="b"/>
        <c:majorTickMark val="none"/>
        <c:tickLblPos val="nextTo"/>
        <c:crossAx val="129121664"/>
        <c:crosses val="autoZero"/>
        <c:auto val="1"/>
        <c:lblAlgn val="ctr"/>
        <c:lblOffset val="100"/>
      </c:catAx>
      <c:valAx>
        <c:axId val="1291216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291201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3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dPt>
            <c:idx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FFFF99"/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3813663245328209"/>
                  <c:y val="0.10449606488350079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2.5825747185421206E-2"/>
                  <c:y val="-0.15466943340586789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Education Institution</c:v>
                </c:pt>
                <c:pt idx="1">
                  <c:v>Other</c:v>
                </c:pt>
                <c:pt idx="2">
                  <c:v>Start-up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</c:v>
                </c:pt>
                <c:pt idx="1">
                  <c:v>22</c:v>
                </c:pt>
                <c:pt idx="2">
                  <c:v>37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3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dPt>
            <c:idx val="0"/>
            <c:spPr>
              <a:solidFill>
                <a:srgbClr val="4BACC6">
                  <a:lumMod val="60000"/>
                  <a:lumOff val="40000"/>
                  <a:alpha val="43000"/>
                </a:srgbClr>
              </a:solidFill>
            </c:spPr>
          </c:dPt>
          <c:dLbls>
            <c:dLbl>
              <c:idx val="0"/>
              <c:layout>
                <c:manualLayout>
                  <c:x val="-0.25739560223817093"/>
                  <c:y val="-0.1629879156699453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4023993913632713"/>
                  <c:y val="0.10465281377848366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SHAKTI Processor</c:v>
                </c:pt>
                <c:pt idx="1">
                  <c:v>VEGA Processor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3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C0504D">
                  <a:lumMod val="60000"/>
                  <a:lumOff val="40000"/>
                  <a:alpha val="64000"/>
                </a:srgbClr>
              </a:solidFill>
            </c:spPr>
          </c:dPt>
          <c:dLbls>
            <c:dLbl>
              <c:idx val="0"/>
              <c:layout>
                <c:manualLayout>
                  <c:x val="-0.22783058203044843"/>
                  <c:y val="-0.121259713727161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57% </a:t>
                    </a:r>
                    <a:r>
                      <a:rPr lang="en-US" dirty="0"/>
                      <a:t>Arty A7-100T FPGA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21778115899634573"/>
                  <c:y val="8.41750979433084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43% Arty </a:t>
                    </a:r>
                    <a:r>
                      <a:rPr lang="en-US" dirty="0"/>
                      <a:t>A7 50-T FPGA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57 Arty A7-100T FPGA</c:v>
                </c:pt>
                <c:pt idx="1">
                  <c:v>43 Arty A7 50-T FPGA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01D5D-1757-4840-9838-32D3455164E8}" type="doc">
      <dgm:prSet loTypeId="urn:microsoft.com/office/officeart/2005/8/layout/hProcess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C49DC2-31DE-4DD9-A0B7-4226713AF381}">
      <dgm:prSet phldrT="[Text]" phldr="1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CFEA35BC-B515-4949-B083-16526ED89984}" type="parTrans" cxnId="{BB0EDB5C-F19A-404E-B92C-72ADF117EAD6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2A723C58-F123-49F1-A572-A049614791D8}" type="sibTrans" cxnId="{BB0EDB5C-F19A-404E-B92C-72ADF117EAD6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21F5C7F8-9D00-4309-811E-D1092DB7241E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273050" indent="0" algn="just"/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Tentative plans to utilize funds by 22</a:t>
          </a:r>
          <a:r>
            <a:rPr lang="en-US" sz="14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nd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February 2021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A6302123-0FDB-4CFE-8659-3474F33C06FA}" type="parTrans" cxnId="{D90C645B-C2DF-4472-8901-6BF6158BE2A7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41D02790-CC1E-43BC-828F-CACBBE501FA9}" type="sibTrans" cxnId="{D90C645B-C2DF-4472-8901-6BF6158BE2A7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82F8B6CE-72D4-48EA-AE3A-45FEE41CBDFA}">
      <dgm:prSet phldrT="[Text]" phldr="1" custT="1"/>
      <dgm:spPr>
        <a:solidFill>
          <a:srgbClr val="FFFF66"/>
        </a:solidFill>
      </dgm:spPr>
      <dgm:t>
        <a:bodyPr/>
        <a:lstStyle/>
        <a:p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03C6FF36-5019-4AB6-B4D2-93E2A6D84A99}" type="parTrans" cxnId="{EF2DB3EB-D953-4812-9D32-E09A9A57AE05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28317346-D7D5-427E-B521-077E9BA3E422}" type="sibTrans" cxnId="{EF2DB3EB-D953-4812-9D32-E09A9A57AE05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A993EDB5-9DFE-42A2-9FEC-E11BA182D417}">
      <dgm:prSet phldrT="[Text]" custT="1"/>
      <dgm:spPr>
        <a:solidFill>
          <a:schemeClr val="accent6">
            <a:lumMod val="40000"/>
            <a:lumOff val="60000"/>
            <a:alpha val="2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177800" indent="0" algn="just"/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Progress Report submission by 31</a:t>
          </a:r>
          <a:r>
            <a:rPr lang="en-US" sz="14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March 2021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0F383BB0-C6D0-424D-9A09-1D362215576A}" type="parTrans" cxnId="{A5ECF894-934D-43E8-A1BD-6B4C5CDB2D6C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A593122A-4443-4633-BD7D-1E2620D5FCB0}" type="sibTrans" cxnId="{A5ECF894-934D-43E8-A1BD-6B4C5CDB2D6C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6C160130-F6BF-46D8-B7DD-E70EC73C2A21}">
      <dgm:prSet phldrT="[Text]" phldr="1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D2A8EBCC-2155-40B7-8F5B-ECB6F31966CB}" type="parTrans" cxnId="{E9D84BC4-EB03-454A-AE85-E37A01C45DBF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DA52AD38-9D0E-4A2B-8720-83BC763AA0EE}" type="sibTrans" cxnId="{E9D84BC4-EB03-454A-AE85-E37A01C45DBF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A4609310-4725-444B-A1BE-4140408F8821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273050" indent="0" algn="just"/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POC/ MVP demonstration on 10</a:t>
          </a:r>
          <a:r>
            <a:rPr lang="en-US" sz="14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May 2021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FD9C6394-360D-4437-A381-AA04C01F1273}" type="parTrans" cxnId="{412E285F-47E5-4973-80F8-686CF45AA210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5E3FF8C0-D6C7-4586-BA79-C9AC104F46B6}" type="sibTrans" cxnId="{412E285F-47E5-4973-80F8-686CF45AA210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A81B9405-5857-481B-B74E-686F7867A7E2}" type="pres">
      <dgm:prSet presAssocID="{7DF01D5D-1757-4840-9838-32D3455164E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4D994D7-A4FA-436F-A5CB-EB7CB8CD330E}" type="pres">
      <dgm:prSet presAssocID="{A1C49DC2-31DE-4DD9-A0B7-4226713AF381}" presName="compNode" presStyleCnt="0"/>
      <dgm:spPr/>
    </dgm:pt>
    <dgm:pt modelId="{C7C0BC1A-E8A7-41FC-B7EF-D972DFE3CB52}" type="pres">
      <dgm:prSet presAssocID="{A1C49DC2-31DE-4DD9-A0B7-4226713AF381}" presName="noGeometry" presStyleCnt="0"/>
      <dgm:spPr/>
    </dgm:pt>
    <dgm:pt modelId="{B81496ED-F4F0-4B80-B875-9033E5C95A19}" type="pres">
      <dgm:prSet presAssocID="{A1C49DC2-31DE-4DD9-A0B7-4226713AF381}" presName="childTextVisible" presStyleLbl="bgAccFollowNode1" presStyleIdx="0" presStyleCnt="3" custScaleX="141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83F47-5A80-4A6F-89E3-6E8E2A4D22AB}" type="pres">
      <dgm:prSet presAssocID="{A1C49DC2-31DE-4DD9-A0B7-4226713AF381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2440A25D-637E-4A09-AAA7-2511D888EB43}" type="pres">
      <dgm:prSet presAssocID="{A1C49DC2-31DE-4DD9-A0B7-4226713AF38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6D5974-6818-4940-81FC-07DF30409B41}" type="pres">
      <dgm:prSet presAssocID="{A1C49DC2-31DE-4DD9-A0B7-4226713AF381}" presName="aSpace" presStyleCnt="0"/>
      <dgm:spPr/>
    </dgm:pt>
    <dgm:pt modelId="{D8E0FA92-8BC1-450E-8489-270D4E368C1C}" type="pres">
      <dgm:prSet presAssocID="{82F8B6CE-72D4-48EA-AE3A-45FEE41CBDFA}" presName="compNode" presStyleCnt="0"/>
      <dgm:spPr/>
    </dgm:pt>
    <dgm:pt modelId="{81B2B48B-086D-4D7B-A887-3731F7E47AD2}" type="pres">
      <dgm:prSet presAssocID="{82F8B6CE-72D4-48EA-AE3A-45FEE41CBDFA}" presName="noGeometry" presStyleCnt="0"/>
      <dgm:spPr/>
    </dgm:pt>
    <dgm:pt modelId="{7217DB5E-7617-4B95-9771-28B8840D2C21}" type="pres">
      <dgm:prSet presAssocID="{82F8B6CE-72D4-48EA-AE3A-45FEE41CBDFA}" presName="childTextVisible" presStyleLbl="bgAccFollowNode1" presStyleIdx="1" presStyleCnt="3" custScaleX="135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F46A1-DFE9-4D12-BF5D-6982981945A4}" type="pres">
      <dgm:prSet presAssocID="{82F8B6CE-72D4-48EA-AE3A-45FEE41CBDFA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109F7387-448A-40A6-9B1A-C92C493D850E}" type="pres">
      <dgm:prSet presAssocID="{82F8B6CE-72D4-48EA-AE3A-45FEE41CBDF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EA31DE4-29AF-435B-B374-0AC8D9ECF4E5}" type="pres">
      <dgm:prSet presAssocID="{82F8B6CE-72D4-48EA-AE3A-45FEE41CBDFA}" presName="aSpace" presStyleCnt="0"/>
      <dgm:spPr/>
    </dgm:pt>
    <dgm:pt modelId="{8BC0D3C4-6039-488A-9238-BCA3C0FC2187}" type="pres">
      <dgm:prSet presAssocID="{6C160130-F6BF-46D8-B7DD-E70EC73C2A21}" presName="compNode" presStyleCnt="0"/>
      <dgm:spPr/>
    </dgm:pt>
    <dgm:pt modelId="{B4D8151E-4009-431A-A85C-91998FA91B7D}" type="pres">
      <dgm:prSet presAssocID="{6C160130-F6BF-46D8-B7DD-E70EC73C2A21}" presName="noGeometry" presStyleCnt="0"/>
      <dgm:spPr/>
    </dgm:pt>
    <dgm:pt modelId="{CB768E22-D1F9-4682-A5F7-DF871966FF9E}" type="pres">
      <dgm:prSet presAssocID="{6C160130-F6BF-46D8-B7DD-E70EC73C2A21}" presName="childTextVisible" presStyleLbl="bgAccFollowNode1" presStyleIdx="2" presStyleCnt="3" custScaleX="153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1738B-539B-4D1B-9C1C-5EB2835D64B3}" type="pres">
      <dgm:prSet presAssocID="{6C160130-F6BF-46D8-B7DD-E70EC73C2A21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23D6C830-258F-4B9E-BFB5-F727EA709F05}" type="pres">
      <dgm:prSet presAssocID="{6C160130-F6BF-46D8-B7DD-E70EC73C2A21}" presName="parentText" presStyleLbl="node1" presStyleIdx="2" presStyleCnt="3" custLinFactNeighborX="-359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5ECF894-934D-43E8-A1BD-6B4C5CDB2D6C}" srcId="{82F8B6CE-72D4-48EA-AE3A-45FEE41CBDFA}" destId="{A993EDB5-9DFE-42A2-9FEC-E11BA182D417}" srcOrd="0" destOrd="0" parTransId="{0F383BB0-C6D0-424D-9A09-1D362215576A}" sibTransId="{A593122A-4443-4633-BD7D-1E2620D5FCB0}"/>
    <dgm:cxn modelId="{BE03399B-8456-4EB7-AA03-86DE65B44E03}" type="presOf" srcId="{A4609310-4725-444B-A1BE-4140408F8821}" destId="{CB768E22-D1F9-4682-A5F7-DF871966FF9E}" srcOrd="0" destOrd="0" presId="urn:microsoft.com/office/officeart/2005/8/layout/hProcess6"/>
    <dgm:cxn modelId="{BE3CD8D1-F8CD-45BB-81D7-0E7C2CE3183F}" type="presOf" srcId="{21F5C7F8-9D00-4309-811E-D1092DB7241E}" destId="{EFF83F47-5A80-4A6F-89E3-6E8E2A4D22AB}" srcOrd="1" destOrd="0" presId="urn:microsoft.com/office/officeart/2005/8/layout/hProcess6"/>
    <dgm:cxn modelId="{2F375D07-C9BD-4CEA-B2E6-2B08E9DB96ED}" type="presOf" srcId="{82F8B6CE-72D4-48EA-AE3A-45FEE41CBDFA}" destId="{109F7387-448A-40A6-9B1A-C92C493D850E}" srcOrd="0" destOrd="0" presId="urn:microsoft.com/office/officeart/2005/8/layout/hProcess6"/>
    <dgm:cxn modelId="{B60E91F0-09B8-4DF1-B606-10751B6A2BA0}" type="presOf" srcId="{7DF01D5D-1757-4840-9838-32D3455164E8}" destId="{A81B9405-5857-481B-B74E-686F7867A7E2}" srcOrd="0" destOrd="0" presId="urn:microsoft.com/office/officeart/2005/8/layout/hProcess6"/>
    <dgm:cxn modelId="{26C5026A-A017-478E-90AE-91A9519B7055}" type="presOf" srcId="{A1C49DC2-31DE-4DD9-A0B7-4226713AF381}" destId="{2440A25D-637E-4A09-AAA7-2511D888EB43}" srcOrd="0" destOrd="0" presId="urn:microsoft.com/office/officeart/2005/8/layout/hProcess6"/>
    <dgm:cxn modelId="{EF2DB3EB-D953-4812-9D32-E09A9A57AE05}" srcId="{7DF01D5D-1757-4840-9838-32D3455164E8}" destId="{82F8B6CE-72D4-48EA-AE3A-45FEE41CBDFA}" srcOrd="1" destOrd="0" parTransId="{03C6FF36-5019-4AB6-B4D2-93E2A6D84A99}" sibTransId="{28317346-D7D5-427E-B521-077E9BA3E422}"/>
    <dgm:cxn modelId="{D90C645B-C2DF-4472-8901-6BF6158BE2A7}" srcId="{A1C49DC2-31DE-4DD9-A0B7-4226713AF381}" destId="{21F5C7F8-9D00-4309-811E-D1092DB7241E}" srcOrd="0" destOrd="0" parTransId="{A6302123-0FDB-4CFE-8659-3474F33C06FA}" sibTransId="{41D02790-CC1E-43BC-828F-CACBBE501FA9}"/>
    <dgm:cxn modelId="{74F6DBF2-6C3D-4A22-BA73-46BB535D9B91}" type="presOf" srcId="{A4609310-4725-444B-A1BE-4140408F8821}" destId="{EF51738B-539B-4D1B-9C1C-5EB2835D64B3}" srcOrd="1" destOrd="0" presId="urn:microsoft.com/office/officeart/2005/8/layout/hProcess6"/>
    <dgm:cxn modelId="{412E285F-47E5-4973-80F8-686CF45AA210}" srcId="{6C160130-F6BF-46D8-B7DD-E70EC73C2A21}" destId="{A4609310-4725-444B-A1BE-4140408F8821}" srcOrd="0" destOrd="0" parTransId="{FD9C6394-360D-4437-A381-AA04C01F1273}" sibTransId="{5E3FF8C0-D6C7-4586-BA79-C9AC104F46B6}"/>
    <dgm:cxn modelId="{275674B8-A4C1-4C39-9F79-070B9B4F00C4}" type="presOf" srcId="{21F5C7F8-9D00-4309-811E-D1092DB7241E}" destId="{B81496ED-F4F0-4B80-B875-9033E5C95A19}" srcOrd="0" destOrd="0" presId="urn:microsoft.com/office/officeart/2005/8/layout/hProcess6"/>
    <dgm:cxn modelId="{A72550C6-3B19-4FC1-B5D1-3371EB44AD15}" type="presOf" srcId="{A993EDB5-9DFE-42A2-9FEC-E11BA182D417}" destId="{7217DB5E-7617-4B95-9771-28B8840D2C21}" srcOrd="0" destOrd="0" presId="urn:microsoft.com/office/officeart/2005/8/layout/hProcess6"/>
    <dgm:cxn modelId="{BB0EDB5C-F19A-404E-B92C-72ADF117EAD6}" srcId="{7DF01D5D-1757-4840-9838-32D3455164E8}" destId="{A1C49DC2-31DE-4DD9-A0B7-4226713AF381}" srcOrd="0" destOrd="0" parTransId="{CFEA35BC-B515-4949-B083-16526ED89984}" sibTransId="{2A723C58-F123-49F1-A572-A049614791D8}"/>
    <dgm:cxn modelId="{E9D84BC4-EB03-454A-AE85-E37A01C45DBF}" srcId="{7DF01D5D-1757-4840-9838-32D3455164E8}" destId="{6C160130-F6BF-46D8-B7DD-E70EC73C2A21}" srcOrd="2" destOrd="0" parTransId="{D2A8EBCC-2155-40B7-8F5B-ECB6F31966CB}" sibTransId="{DA52AD38-9D0E-4A2B-8720-83BC763AA0EE}"/>
    <dgm:cxn modelId="{C39B3786-1085-4918-A4F9-520045EBDCCD}" type="presOf" srcId="{A993EDB5-9DFE-42A2-9FEC-E11BA182D417}" destId="{969F46A1-DFE9-4D12-BF5D-6982981945A4}" srcOrd="1" destOrd="0" presId="urn:microsoft.com/office/officeart/2005/8/layout/hProcess6"/>
    <dgm:cxn modelId="{35A1C18C-9569-4DA7-9E29-24DB465C4D03}" type="presOf" srcId="{6C160130-F6BF-46D8-B7DD-E70EC73C2A21}" destId="{23D6C830-258F-4B9E-BFB5-F727EA709F05}" srcOrd="0" destOrd="0" presId="urn:microsoft.com/office/officeart/2005/8/layout/hProcess6"/>
    <dgm:cxn modelId="{02D4BD94-7D5F-4F65-AE78-90437E0AB275}" type="presParOf" srcId="{A81B9405-5857-481B-B74E-686F7867A7E2}" destId="{E4D994D7-A4FA-436F-A5CB-EB7CB8CD330E}" srcOrd="0" destOrd="0" presId="urn:microsoft.com/office/officeart/2005/8/layout/hProcess6"/>
    <dgm:cxn modelId="{8860DB69-3D5A-4D02-9F2F-750323057F4A}" type="presParOf" srcId="{E4D994D7-A4FA-436F-A5CB-EB7CB8CD330E}" destId="{C7C0BC1A-E8A7-41FC-B7EF-D972DFE3CB52}" srcOrd="0" destOrd="0" presId="urn:microsoft.com/office/officeart/2005/8/layout/hProcess6"/>
    <dgm:cxn modelId="{862ECA70-C13C-475A-A755-74DDE80F39EE}" type="presParOf" srcId="{E4D994D7-A4FA-436F-A5CB-EB7CB8CD330E}" destId="{B81496ED-F4F0-4B80-B875-9033E5C95A19}" srcOrd="1" destOrd="0" presId="urn:microsoft.com/office/officeart/2005/8/layout/hProcess6"/>
    <dgm:cxn modelId="{3BF15DCC-F47D-46FA-ABB4-52DC3F8101F5}" type="presParOf" srcId="{E4D994D7-A4FA-436F-A5CB-EB7CB8CD330E}" destId="{EFF83F47-5A80-4A6F-89E3-6E8E2A4D22AB}" srcOrd="2" destOrd="0" presId="urn:microsoft.com/office/officeart/2005/8/layout/hProcess6"/>
    <dgm:cxn modelId="{5D42F47E-24A4-4023-B8A2-A1B1DD93E972}" type="presParOf" srcId="{E4D994D7-A4FA-436F-A5CB-EB7CB8CD330E}" destId="{2440A25D-637E-4A09-AAA7-2511D888EB43}" srcOrd="3" destOrd="0" presId="urn:microsoft.com/office/officeart/2005/8/layout/hProcess6"/>
    <dgm:cxn modelId="{17030143-88AA-475C-BA65-F4BA1755B659}" type="presParOf" srcId="{A81B9405-5857-481B-B74E-686F7867A7E2}" destId="{046D5974-6818-4940-81FC-07DF30409B41}" srcOrd="1" destOrd="0" presId="urn:microsoft.com/office/officeart/2005/8/layout/hProcess6"/>
    <dgm:cxn modelId="{CAEC7707-C904-4A5C-99D1-782018215BC9}" type="presParOf" srcId="{A81B9405-5857-481B-B74E-686F7867A7E2}" destId="{D8E0FA92-8BC1-450E-8489-270D4E368C1C}" srcOrd="2" destOrd="0" presId="urn:microsoft.com/office/officeart/2005/8/layout/hProcess6"/>
    <dgm:cxn modelId="{62DA1BA3-1AF7-4F80-BE7A-8CAE011A4F6B}" type="presParOf" srcId="{D8E0FA92-8BC1-450E-8489-270D4E368C1C}" destId="{81B2B48B-086D-4D7B-A887-3731F7E47AD2}" srcOrd="0" destOrd="0" presId="urn:microsoft.com/office/officeart/2005/8/layout/hProcess6"/>
    <dgm:cxn modelId="{B0B27667-37E4-4BFC-85D7-F5B62D183753}" type="presParOf" srcId="{D8E0FA92-8BC1-450E-8489-270D4E368C1C}" destId="{7217DB5E-7617-4B95-9771-28B8840D2C21}" srcOrd="1" destOrd="0" presId="urn:microsoft.com/office/officeart/2005/8/layout/hProcess6"/>
    <dgm:cxn modelId="{4E595550-5C8F-4A45-8B50-30F52CA12A2B}" type="presParOf" srcId="{D8E0FA92-8BC1-450E-8489-270D4E368C1C}" destId="{969F46A1-DFE9-4D12-BF5D-6982981945A4}" srcOrd="2" destOrd="0" presId="urn:microsoft.com/office/officeart/2005/8/layout/hProcess6"/>
    <dgm:cxn modelId="{06718784-A497-46BA-9898-2D470EDCC939}" type="presParOf" srcId="{D8E0FA92-8BC1-450E-8489-270D4E368C1C}" destId="{109F7387-448A-40A6-9B1A-C92C493D850E}" srcOrd="3" destOrd="0" presId="urn:microsoft.com/office/officeart/2005/8/layout/hProcess6"/>
    <dgm:cxn modelId="{D1C6E3CB-3F13-4E50-AEEB-5BDB62565C31}" type="presParOf" srcId="{A81B9405-5857-481B-B74E-686F7867A7E2}" destId="{BEA31DE4-29AF-435B-B374-0AC8D9ECF4E5}" srcOrd="3" destOrd="0" presId="urn:microsoft.com/office/officeart/2005/8/layout/hProcess6"/>
    <dgm:cxn modelId="{4996E9A8-CB2A-48AB-91CF-2F3FEE55ABB1}" type="presParOf" srcId="{A81B9405-5857-481B-B74E-686F7867A7E2}" destId="{8BC0D3C4-6039-488A-9238-BCA3C0FC2187}" srcOrd="4" destOrd="0" presId="urn:microsoft.com/office/officeart/2005/8/layout/hProcess6"/>
    <dgm:cxn modelId="{5DCF7680-7878-43CA-A8D9-0FED68BDE4BB}" type="presParOf" srcId="{8BC0D3C4-6039-488A-9238-BCA3C0FC2187}" destId="{B4D8151E-4009-431A-A85C-91998FA91B7D}" srcOrd="0" destOrd="0" presId="urn:microsoft.com/office/officeart/2005/8/layout/hProcess6"/>
    <dgm:cxn modelId="{B0C37372-BE63-427F-B9AF-8AB846AEF1DE}" type="presParOf" srcId="{8BC0D3C4-6039-488A-9238-BCA3C0FC2187}" destId="{CB768E22-D1F9-4682-A5F7-DF871966FF9E}" srcOrd="1" destOrd="0" presId="urn:microsoft.com/office/officeart/2005/8/layout/hProcess6"/>
    <dgm:cxn modelId="{A1AB2963-1312-4B03-BFE1-6791D5AA234E}" type="presParOf" srcId="{8BC0D3C4-6039-488A-9238-BCA3C0FC2187}" destId="{EF51738B-539B-4D1B-9C1C-5EB2835D64B3}" srcOrd="2" destOrd="0" presId="urn:microsoft.com/office/officeart/2005/8/layout/hProcess6"/>
    <dgm:cxn modelId="{5C464D42-4982-46E6-9559-401D3DD2391F}" type="presParOf" srcId="{8BC0D3C4-6039-488A-9238-BCA3C0FC2187}" destId="{23D6C830-258F-4B9E-BFB5-F727EA709F05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1496ED-F4F0-4B80-B875-9033E5C95A19}">
      <dsp:nvSpPr>
        <dsp:cNvPr id="0" name=""/>
        <dsp:cNvSpPr/>
      </dsp:nvSpPr>
      <dsp:spPr>
        <a:xfrm>
          <a:off x="1628877" y="0"/>
          <a:ext cx="2805127" cy="17338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27305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Tentative plans to utilize funds by 22</a:t>
          </a:r>
          <a:r>
            <a:rPr lang="en-US" sz="1400" kern="1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nd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February 2021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0159" y="0"/>
        <a:ext cx="2103845" cy="1733818"/>
      </dsp:txXfrm>
    </dsp:sp>
    <dsp:sp modelId="{2440A25D-637E-4A09-AAA7-2511D888EB43}">
      <dsp:nvSpPr>
        <dsp:cNvPr id="0" name=""/>
        <dsp:cNvSpPr/>
      </dsp:nvSpPr>
      <dsp:spPr>
        <a:xfrm>
          <a:off x="1543825" y="371037"/>
          <a:ext cx="991743" cy="99174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3825" y="371037"/>
        <a:ext cx="991743" cy="991743"/>
      </dsp:txXfrm>
    </dsp:sp>
    <dsp:sp modelId="{7217DB5E-7617-4B95-9771-28B8840D2C21}">
      <dsp:nvSpPr>
        <dsp:cNvPr id="0" name=""/>
        <dsp:cNvSpPr/>
      </dsp:nvSpPr>
      <dsp:spPr>
        <a:xfrm>
          <a:off x="4748929" y="0"/>
          <a:ext cx="2680544" cy="17338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lumMod val="40000"/>
            <a:lumOff val="60000"/>
            <a:alpha val="2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7780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Progress Report submission by 31</a:t>
          </a:r>
          <a:r>
            <a:rPr lang="en-US" sz="1400" kern="1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March 2021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19065" y="0"/>
        <a:ext cx="2010408" cy="1733818"/>
      </dsp:txXfrm>
    </dsp:sp>
    <dsp:sp modelId="{109F7387-448A-40A6-9B1A-C92C493D850E}">
      <dsp:nvSpPr>
        <dsp:cNvPr id="0" name=""/>
        <dsp:cNvSpPr/>
      </dsp:nvSpPr>
      <dsp:spPr>
        <a:xfrm>
          <a:off x="4601585" y="371037"/>
          <a:ext cx="991743" cy="991743"/>
        </a:xfrm>
        <a:prstGeom prst="ellips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1585" y="371037"/>
        <a:ext cx="991743" cy="991743"/>
      </dsp:txXfrm>
    </dsp:sp>
    <dsp:sp modelId="{CB768E22-D1F9-4682-A5F7-DF871966FF9E}">
      <dsp:nvSpPr>
        <dsp:cNvPr id="0" name=""/>
        <dsp:cNvSpPr/>
      </dsp:nvSpPr>
      <dsp:spPr>
        <a:xfrm>
          <a:off x="7597054" y="0"/>
          <a:ext cx="3051119" cy="17338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27305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POC/ MVP demonstration on 10</a:t>
          </a:r>
          <a:r>
            <a:rPr lang="en-US" sz="1400" kern="1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May 2021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59834" y="0"/>
        <a:ext cx="2288339" cy="1733818"/>
      </dsp:txXfrm>
    </dsp:sp>
    <dsp:sp modelId="{23D6C830-258F-4B9E-BFB5-F727EA709F05}">
      <dsp:nvSpPr>
        <dsp:cNvPr id="0" name=""/>
        <dsp:cNvSpPr/>
      </dsp:nvSpPr>
      <dsp:spPr>
        <a:xfrm>
          <a:off x="7599385" y="371037"/>
          <a:ext cx="991743" cy="991743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99385" y="371037"/>
        <a:ext cx="991743" cy="991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3FA83-325D-4039-8099-E4DC2FFE3EB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14BD8-30BD-4DB5-BBE5-C12455AC4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2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A3F2A-F7D6-401A-A387-906B92A164FD}" type="datetimeFigureOut">
              <a:rPr lang="en-US" smtClean="0"/>
              <a:pPr/>
              <a:t>2/10/2021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60"/>
            <a:ext cx="5438775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727"/>
            <a:ext cx="294640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1727"/>
            <a:ext cx="294640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CF055-3C2B-41DB-A7EC-46414842B8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3402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76C7-776E-43C2-BED4-F4506F18EAFB}" type="datetime1">
              <a:rPr lang="en-IN" smtClean="0"/>
              <a:pPr/>
              <a:t>10-02-2021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77E-40C1-4308-8406-CAD1901F6FA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655D-44A9-4F6B-85CA-71C26B83C573}" type="datetime1">
              <a:rPr lang="en-IN" smtClean="0"/>
              <a:pPr/>
              <a:t>10-02-2021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77E-40C1-4308-8406-CAD1901F6FA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8E92-0C04-4B48-9885-1E16C5DEDDAC}" type="datetime1">
              <a:rPr lang="en-IN" smtClean="0"/>
              <a:pPr/>
              <a:t>10-02-2021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77E-40C1-4308-8406-CAD1901F6FA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6022" y="-1588"/>
            <a:ext cx="1305982" cy="96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6756400"/>
            <a:ext cx="12192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2567" y="6446843"/>
            <a:ext cx="22225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4" cstate="print">
            <a:lum bright="2000"/>
          </a:blip>
          <a:srcRect/>
          <a:stretch>
            <a:fillRect/>
          </a:stretch>
        </p:blipFill>
        <p:spPr bwMode="auto">
          <a:xfrm>
            <a:off x="2497672" y="2117725"/>
            <a:ext cx="7095067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176000" y="6607178"/>
            <a:ext cx="1016000" cy="2000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6ABD9D5-E229-4F74-BDD0-9E20232900CD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0873" y="202991"/>
            <a:ext cx="938944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40875" y="1173985"/>
            <a:ext cx="11690850" cy="52232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609604"/>
            <a:ext cx="10318750" cy="11096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6" y="6248405"/>
            <a:ext cx="2495550" cy="4238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6" y="6248405"/>
            <a:ext cx="3816350" cy="4238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6" y="6248405"/>
            <a:ext cx="2495550" cy="423863"/>
          </a:xfrm>
        </p:spPr>
        <p:txBody>
          <a:bodyPr/>
          <a:lstStyle>
            <a:lvl1pPr>
              <a:defRPr/>
            </a:lvl1pPr>
          </a:lstStyle>
          <a:p>
            <a:fld id="{1B83634E-FF79-46A0-9128-E6DC95B6FE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4F60-4C85-4930-A7BF-781CAF5B3B4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CB2E-E0BC-40C5-9FCD-3E81AC604E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4F60-4C85-4930-A7BF-781CAF5B3B4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CB2E-E0BC-40C5-9FCD-3E81AC604E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4F60-4C85-4930-A7BF-781CAF5B3B4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CB2E-E0BC-40C5-9FCD-3E81AC604E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4F60-4C85-4930-A7BF-781CAF5B3B4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CB2E-E0BC-40C5-9FCD-3E81AC604E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4F60-4C85-4930-A7BF-781CAF5B3B4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CB2E-E0BC-40C5-9FCD-3E81AC604E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4F60-4C85-4930-A7BF-781CAF5B3B4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CB2E-E0BC-40C5-9FCD-3E81AC604E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4CB-CCF2-41B8-8018-B448254E54E9}" type="datetime1">
              <a:rPr lang="en-IN" smtClean="0"/>
              <a:pPr/>
              <a:t>10-02-2021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77E-40C1-4308-8406-CAD1901F6FA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4F60-4C85-4930-A7BF-781CAF5B3B4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CB2E-E0BC-40C5-9FCD-3E81AC604E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4F60-4C85-4930-A7BF-781CAF5B3B4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CB2E-E0BC-40C5-9FCD-3E81AC604E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4F60-4C85-4930-A7BF-781CAF5B3B4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CB2E-E0BC-40C5-9FCD-3E81AC604E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4F60-4C85-4930-A7BF-781CAF5B3B4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CB2E-E0BC-40C5-9FCD-3E81AC604E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4F60-4C85-4930-A7BF-781CAF5B3B4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CB2E-E0BC-40C5-9FCD-3E81AC604E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  <a:prstGeom prst="rect">
            <a:avLst/>
          </a:prstGeom>
        </p:spPr>
        <p:txBody>
          <a:bodyPr spcFirstLastPara="1" wrap="square" lIns="24382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Ubuntu Condensed"/>
              <a:buNone/>
              <a:defRPr>
                <a:latin typeface="Ubuntu Condensed"/>
                <a:ea typeface="Ubuntu Condensed"/>
                <a:cs typeface="Ubuntu Condensed"/>
                <a:sym typeface="Ubuntu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254436" y="935600"/>
            <a:ext cx="11619600" cy="521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 rtl="0">
              <a:spcBef>
                <a:spcPts val="1333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Ubuntu Condensed"/>
              <a:buChar char="●"/>
              <a:defRPr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Ubuntu Condensed"/>
              <a:buChar char="○"/>
              <a:defRPr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Ubuntu Condensed"/>
              <a:buChar char="■"/>
              <a:defRPr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Ubuntu Condensed"/>
              <a:buChar char="●"/>
              <a:defRPr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Ubuntu Condensed"/>
              <a:buChar char="○"/>
              <a:defRPr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Ubuntu Condensed"/>
              <a:buChar char="■"/>
              <a:defRPr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Ubuntu Condensed"/>
              <a:buChar char="●"/>
              <a:defRPr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Ubuntu Condensed"/>
              <a:buChar char="○"/>
              <a:defRPr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Clr>
                <a:srgbClr val="073763"/>
              </a:buClr>
              <a:buSzPts val="1400"/>
              <a:buFont typeface="Ubuntu Condensed"/>
              <a:buChar char="■"/>
              <a:defRPr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5300" y="720033"/>
            <a:ext cx="12176000" cy="8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0424436" y="6421200"/>
            <a:ext cx="536400" cy="33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5EAD-83C4-442D-8422-F05BF0A66E89}" type="datetime1">
              <a:rPr lang="en-IN" smtClean="0"/>
              <a:pPr/>
              <a:t>10-02-2021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77E-40C1-4308-8406-CAD1901F6FA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A632-CBFD-4B23-912C-8AF984F0204C}" type="datetime1">
              <a:rPr lang="en-IN" smtClean="0"/>
              <a:pPr/>
              <a:t>10-02-2021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77E-40C1-4308-8406-CAD1901F6FA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7C8-40E0-43C4-B450-E112D2B6DD08}" type="datetime1">
              <a:rPr lang="en-IN" smtClean="0"/>
              <a:pPr/>
              <a:t>10-02-2021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77E-40C1-4308-8406-CAD1901F6FA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DAF-E467-4637-BE14-59D76673E0E1}" type="datetime1">
              <a:rPr lang="en-IN" smtClean="0"/>
              <a:pPr/>
              <a:t>10-02-2021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77E-40C1-4308-8406-CAD1901F6FA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48C5-2CB7-419D-812E-C4BB826F214B}" type="datetime1">
              <a:rPr lang="en-IN" smtClean="0"/>
              <a:pPr/>
              <a:t>10-02-2021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77E-40C1-4308-8406-CAD1901F6FA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5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C382-90CB-4A74-BEFB-7F78992A1108}" type="datetime1">
              <a:rPr lang="en-IN" smtClean="0"/>
              <a:pPr/>
              <a:t>10-02-2021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77E-40C1-4308-8406-CAD1901F6FA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FA5E-63B9-4F57-8D2F-34F7ECABCEBB}" type="datetime1">
              <a:rPr lang="en-IN" smtClean="0"/>
              <a:pPr/>
              <a:t>10-02-2021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77E-40C1-4308-8406-CAD1901F6FA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8BC38-087B-4FBE-A897-CEC742DC3215}" type="datetime1">
              <a:rPr lang="en-IN" smtClean="0"/>
              <a:pPr/>
              <a:t>10-02-2021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A577E-40C1-4308-8406-CAD1901F6FA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A4F60-4C85-4930-A7BF-781CAF5B3B4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CB2E-E0BC-40C5-9FCD-3E81AC604E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file:///C:\Users\abcd\Desktop\Webinar\NIELIT.mp4" TargetMode="External"/><Relationship Id="rId1" Type="http://schemas.openxmlformats.org/officeDocument/2006/relationships/video" Target="file:///C:\Users\Nishit%20Gupta\Desktop\Webinar\WhatsApp%20Video%202020-10-10%20at%2020.38.04.mp4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hatsApp Image 2020-07-10 at 22.18.3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9610"/>
            <a:ext cx="12192000" cy="7150846"/>
          </a:xfrm>
        </p:spPr>
      </p:pic>
      <p:sp>
        <p:nvSpPr>
          <p:cNvPr id="8" name="Rectangle 7"/>
          <p:cNvSpPr/>
          <p:nvPr/>
        </p:nvSpPr>
        <p:spPr>
          <a:xfrm>
            <a:off x="0" y="5312893"/>
            <a:ext cx="1219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IN" sz="3200" b="1" dirty="0" smtClean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en-IN" sz="3200" b="1" baseline="30000" dirty="0" smtClean="0">
                <a:solidFill>
                  <a:schemeClr val="bg1"/>
                </a:solidFill>
                <a:latin typeface="Times New Roman" pitchFamily="18" charset="0"/>
              </a:rPr>
              <a:t>th</a:t>
            </a:r>
            <a:r>
              <a:rPr lang="en-IN" sz="3200" b="1" dirty="0" smtClean="0">
                <a:solidFill>
                  <a:schemeClr val="bg1"/>
                </a:solidFill>
                <a:latin typeface="Times New Roman" pitchFamily="18" charset="0"/>
              </a:rPr>
              <a:t> Interactive Webinar on </a:t>
            </a:r>
          </a:p>
          <a:p>
            <a:pPr algn="ctr">
              <a:spcBef>
                <a:spcPts val="1200"/>
              </a:spcBef>
            </a:pPr>
            <a:r>
              <a:rPr lang="hi-IN" sz="3600" b="1" dirty="0" smtClean="0">
                <a:solidFill>
                  <a:srgbClr val="92D050"/>
                </a:solidFill>
                <a:latin typeface="Times New Roman" pitchFamily="18" charset="0"/>
              </a:rPr>
              <a:t>स्व</a:t>
            </a:r>
            <a:r>
              <a:rPr lang="hi-IN" sz="3600" b="1" dirty="0" smtClean="0">
                <a:solidFill>
                  <a:schemeClr val="bg1"/>
                </a:solidFill>
                <a:latin typeface="Times New Roman" pitchFamily="18" charset="0"/>
              </a:rPr>
              <a:t>दे</a:t>
            </a:r>
            <a:r>
              <a:rPr lang="hi-IN" sz="3600" b="1" dirty="0" smtClean="0">
                <a:solidFill>
                  <a:srgbClr val="FFC000"/>
                </a:solidFill>
                <a:latin typeface="Times New Roman" pitchFamily="18" charset="0"/>
              </a:rPr>
              <a:t>शी</a:t>
            </a:r>
            <a:r>
              <a:rPr lang="hi-IN" sz="3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I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Microprocessor Challenge - </a:t>
            </a:r>
            <a:r>
              <a:rPr lang="en-IN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Innovate Solutions for #</a:t>
            </a:r>
            <a:r>
              <a:rPr lang="en-IN" sz="2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आत्मनिर्भर</a:t>
            </a:r>
            <a:r>
              <a:rPr lang="en-IN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i-IN" sz="2200" b="1" i="1" dirty="0" smtClean="0">
                <a:solidFill>
                  <a:schemeClr val="bg1"/>
                </a:solidFill>
                <a:latin typeface="Times New Roman" pitchFamily="18" charset="0"/>
              </a:rPr>
              <a:t>भारत </a:t>
            </a:r>
            <a:endParaRPr lang="en-IN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1028" y="3130601"/>
            <a:ext cx="1000668" cy="57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000" b="1" dirty="0">
                <a:solidFill>
                  <a:srgbClr val="FFC000"/>
                </a:solidFill>
              </a:rPr>
              <a:t>वेगा</a:t>
            </a:r>
            <a:endParaRPr lang="en-IN" sz="3000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3108" y="3166891"/>
            <a:ext cx="116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b="1" kern="1400" spc="120" dirty="0">
                <a:solidFill>
                  <a:schemeClr val="bg1"/>
                </a:solidFill>
                <a:latin typeface="Times New Roman" pitchFamily="18" charset="0"/>
              </a:rPr>
              <a:t>शक्ति</a:t>
            </a:r>
            <a:r>
              <a:rPr lang="en-IN" sz="2800" kern="1400" spc="1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4025"/>
            <a:ext cx="12192000" cy="17184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sz="1600" spc="10" dirty="0" smtClean="0">
                <a:latin typeface="Times New Roman" pitchFamily="18" charset="0"/>
                <a:cs typeface="Times New Roman" pitchFamily="18" charset="0"/>
              </a:rPr>
              <a:t>Ministry of Electronics &amp; Information Technology </a:t>
            </a:r>
          </a:p>
          <a:p>
            <a:r>
              <a:rPr lang="en-US" sz="1600" spc="10" dirty="0" smtClean="0">
                <a:latin typeface="Times New Roman" pitchFamily="18" charset="0"/>
                <a:cs typeface="Times New Roman" pitchFamily="18" charset="0"/>
              </a:rPr>
              <a:t>                     Government of India</a:t>
            </a:r>
            <a:endParaRPr lang="en-IN" sz="1600" spc="1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-DAC_LogoTran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7906" y="269440"/>
            <a:ext cx="1543698" cy="1088307"/>
          </a:xfrm>
          <a:prstGeom prst="rect">
            <a:avLst/>
          </a:prstGeom>
        </p:spPr>
      </p:pic>
      <p:pic>
        <p:nvPicPr>
          <p:cNvPr id="1026" name="Picture 2" descr="NationalEmblemofIndi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9FF"/>
              </a:clrFrom>
              <a:clrTo>
                <a:srgbClr val="FC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5582" y="-28742"/>
            <a:ext cx="872836" cy="124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Image result for iit madras logo high resolution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03020" y="180111"/>
            <a:ext cx="1551710" cy="134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ap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11174" y="374074"/>
            <a:ext cx="1825406" cy="944577"/>
          </a:xfrm>
          <a:prstGeom prst="rect">
            <a:avLst/>
          </a:prstGeom>
        </p:spPr>
      </p:pic>
      <p:pic>
        <p:nvPicPr>
          <p:cNvPr id="17" name="Picture 16" descr="Cap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5075" y="86562"/>
            <a:ext cx="1804275" cy="140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84">
            <a:extLst>
              <a:ext uri="{FF2B5EF4-FFF2-40B4-BE49-F238E27FC236}">
                <a16:creationId xmlns:a16="http://schemas.microsoft.com/office/drawing/2014/main" xmlns="" id="{FD2B18CC-82F2-437D-B4BE-5603C7C22F9C}"/>
              </a:ext>
            </a:extLst>
          </p:cNvPr>
          <p:cNvGrpSpPr/>
          <p:nvPr/>
        </p:nvGrpSpPr>
        <p:grpSpPr>
          <a:xfrm>
            <a:off x="0" y="0"/>
            <a:ext cx="12192000" cy="6667739"/>
            <a:chOff x="0" y="0"/>
            <a:chExt cx="12192000" cy="6667739"/>
          </a:xfrm>
        </p:grpSpPr>
        <p:pic>
          <p:nvPicPr>
            <p:cNvPr id="2080" name="Picture 4" descr="Capture.PNG">
              <a:extLst>
                <a:ext uri="{FF2B5EF4-FFF2-40B4-BE49-F238E27FC236}">
                  <a16:creationId xmlns:a16="http://schemas.microsoft.com/office/drawing/2014/main" xmlns="" id="{0D4C5D06-ED1E-4D21-842B-04B0B321D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5394" y="925470"/>
              <a:ext cx="674688" cy="935037"/>
            </a:xfrm>
            <a:prstGeom prst="rect">
              <a:avLst/>
            </a:prstGeom>
            <a:solidFill>
              <a:srgbClr val="000000"/>
            </a:solidFill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xmlns="" id="{D0E5E531-8B2D-4D56-A093-709CE73774F2}"/>
                </a:ext>
              </a:extLst>
            </p:cNvPr>
            <p:cNvGrpSpPr/>
            <p:nvPr/>
          </p:nvGrpSpPr>
          <p:grpSpPr>
            <a:xfrm>
              <a:off x="1462122" y="2178218"/>
              <a:ext cx="9128760" cy="2018030"/>
              <a:chOff x="823993" y="2239840"/>
              <a:chExt cx="10544014" cy="2403964"/>
            </a:xfrm>
          </p:grpSpPr>
          <p:grpSp>
            <p:nvGrpSpPr>
              <p:cNvPr id="4" name="Group 5">
                <a:extLst>
                  <a:ext uri="{FF2B5EF4-FFF2-40B4-BE49-F238E27FC236}">
                    <a16:creationId xmlns:a16="http://schemas.microsoft.com/office/drawing/2014/main" xmlns="" id="{B54C9704-A76C-438B-9581-198349A58F5C}"/>
                  </a:ext>
                </a:extLst>
              </p:cNvPr>
              <p:cNvGrpSpPr/>
              <p:nvPr/>
            </p:nvGrpSpPr>
            <p:grpSpPr>
              <a:xfrm>
                <a:off x="823993" y="2239840"/>
                <a:ext cx="10544014" cy="2403964"/>
                <a:chOff x="823993" y="2239840"/>
                <a:chExt cx="9718296" cy="2215707"/>
              </a:xfrm>
            </p:grpSpPr>
            <p:sp>
              <p:nvSpPr>
                <p:cNvPr id="17" name="Block Arc 16">
                  <a:extLst>
                    <a:ext uri="{FF2B5EF4-FFF2-40B4-BE49-F238E27FC236}">
                      <a16:creationId xmlns:a16="http://schemas.microsoft.com/office/drawing/2014/main" xmlns="" id="{89BB934D-E911-4183-8AC3-4F413DCB3096}"/>
                    </a:ext>
                  </a:extLst>
                </p:cNvPr>
                <p:cNvSpPr/>
                <p:nvPr/>
              </p:nvSpPr>
              <p:spPr>
                <a:xfrm>
                  <a:off x="1022390" y="2239840"/>
                  <a:ext cx="2113878" cy="2113878"/>
                </a:xfrm>
                <a:prstGeom prst="blockArc">
                  <a:avLst>
                    <a:gd name="adj1" fmla="val 10725736"/>
                    <a:gd name="adj2" fmla="val 138380"/>
                    <a:gd name="adj3" fmla="val 16006"/>
                  </a:avLst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E8205BAA-B747-43E4-B2D5-5C56C32EFA6E}"/>
                    </a:ext>
                  </a:extLst>
                </p:cNvPr>
                <p:cNvSpPr/>
                <p:nvPr/>
              </p:nvSpPr>
              <p:spPr>
                <a:xfrm flipV="1">
                  <a:off x="823993" y="3242991"/>
                  <a:ext cx="708766" cy="209405"/>
                </a:xfrm>
                <a:prstGeom prst="ellipse">
                  <a:avLst/>
                </a:prstGeom>
                <a:solidFill>
                  <a:schemeClr val="tx1">
                    <a:alpha val="62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C4A91D28-7846-4D0B-8EC8-908BCFA91D29}"/>
                    </a:ext>
                  </a:extLst>
                </p:cNvPr>
                <p:cNvSpPr/>
                <p:nvPr/>
              </p:nvSpPr>
              <p:spPr>
                <a:xfrm flipV="1">
                  <a:off x="2625899" y="3242991"/>
                  <a:ext cx="708766" cy="209405"/>
                </a:xfrm>
                <a:prstGeom prst="ellipse">
                  <a:avLst/>
                </a:prstGeom>
                <a:solidFill>
                  <a:schemeClr val="tx1">
                    <a:alpha val="62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" name="Block Arc 19">
                  <a:extLst>
                    <a:ext uri="{FF2B5EF4-FFF2-40B4-BE49-F238E27FC236}">
                      <a16:creationId xmlns:a16="http://schemas.microsoft.com/office/drawing/2014/main" xmlns="" id="{A77B97B4-6F14-4F47-B02C-410F5E2EB334}"/>
                    </a:ext>
                  </a:extLst>
                </p:cNvPr>
                <p:cNvSpPr/>
                <p:nvPr/>
              </p:nvSpPr>
              <p:spPr>
                <a:xfrm flipV="1">
                  <a:off x="2837744" y="2341669"/>
                  <a:ext cx="2113878" cy="2113878"/>
                </a:xfrm>
                <a:prstGeom prst="blockArc">
                  <a:avLst>
                    <a:gd name="adj1" fmla="val 10725736"/>
                    <a:gd name="adj2" fmla="val 138380"/>
                    <a:gd name="adj3" fmla="val 16006"/>
                  </a:avLst>
                </a:pr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" name="Block Arc 20">
                  <a:extLst>
                    <a:ext uri="{FF2B5EF4-FFF2-40B4-BE49-F238E27FC236}">
                      <a16:creationId xmlns:a16="http://schemas.microsoft.com/office/drawing/2014/main" xmlns="" id="{B0017F20-B558-4CD2-B124-FF25F26E5B39}"/>
                    </a:ext>
                  </a:extLst>
                </p:cNvPr>
                <p:cNvSpPr/>
                <p:nvPr/>
              </p:nvSpPr>
              <p:spPr>
                <a:xfrm>
                  <a:off x="4626202" y="2239840"/>
                  <a:ext cx="2113878" cy="2113878"/>
                </a:xfrm>
                <a:prstGeom prst="blockArc">
                  <a:avLst>
                    <a:gd name="adj1" fmla="val 10725736"/>
                    <a:gd name="adj2" fmla="val 138380"/>
                    <a:gd name="adj3" fmla="val 16006"/>
                  </a:avLst>
                </a:prstGeom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xmlns="" id="{318554B9-AFC8-4878-BD2A-250E689A47D8}"/>
                    </a:ext>
                  </a:extLst>
                </p:cNvPr>
                <p:cNvSpPr/>
                <p:nvPr/>
              </p:nvSpPr>
              <p:spPr>
                <a:xfrm flipV="1">
                  <a:off x="4427805" y="3242991"/>
                  <a:ext cx="708766" cy="209405"/>
                </a:xfrm>
                <a:prstGeom prst="ellipse">
                  <a:avLst/>
                </a:prstGeom>
                <a:solidFill>
                  <a:schemeClr val="tx1">
                    <a:alpha val="62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xmlns="" id="{36CEEF43-B5FE-40DA-A8FF-1EDC02A1D7E9}"/>
                    </a:ext>
                  </a:extLst>
                </p:cNvPr>
                <p:cNvSpPr/>
                <p:nvPr/>
              </p:nvSpPr>
              <p:spPr>
                <a:xfrm flipV="1">
                  <a:off x="6229711" y="3242991"/>
                  <a:ext cx="708766" cy="209405"/>
                </a:xfrm>
                <a:prstGeom prst="ellipse">
                  <a:avLst/>
                </a:prstGeom>
                <a:solidFill>
                  <a:schemeClr val="tx1">
                    <a:alpha val="62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" name="Block Arc 23">
                  <a:extLst>
                    <a:ext uri="{FF2B5EF4-FFF2-40B4-BE49-F238E27FC236}">
                      <a16:creationId xmlns:a16="http://schemas.microsoft.com/office/drawing/2014/main" xmlns="" id="{506A18BC-DA40-4D06-BDED-86ADBA9CF6D4}"/>
                    </a:ext>
                  </a:extLst>
                </p:cNvPr>
                <p:cNvSpPr/>
                <p:nvPr/>
              </p:nvSpPr>
              <p:spPr>
                <a:xfrm flipV="1">
                  <a:off x="6441556" y="2341669"/>
                  <a:ext cx="2113878" cy="2113878"/>
                </a:xfrm>
                <a:prstGeom prst="blockArc">
                  <a:avLst>
                    <a:gd name="adj1" fmla="val 10725736"/>
                    <a:gd name="adj2" fmla="val 138380"/>
                    <a:gd name="adj3" fmla="val 16006"/>
                  </a:avLst>
                </a:prstGeom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" name="Block Arc 24">
                  <a:extLst>
                    <a:ext uri="{FF2B5EF4-FFF2-40B4-BE49-F238E27FC236}">
                      <a16:creationId xmlns:a16="http://schemas.microsoft.com/office/drawing/2014/main" xmlns="" id="{C940C08E-3B8F-468F-93B1-C683425B0280}"/>
                    </a:ext>
                  </a:extLst>
                </p:cNvPr>
                <p:cNvSpPr/>
                <p:nvPr/>
              </p:nvSpPr>
              <p:spPr>
                <a:xfrm>
                  <a:off x="8243529" y="2239840"/>
                  <a:ext cx="2113878" cy="2113878"/>
                </a:xfrm>
                <a:prstGeom prst="blockArc">
                  <a:avLst>
                    <a:gd name="adj1" fmla="val 10725736"/>
                    <a:gd name="adj2" fmla="val 138380"/>
                    <a:gd name="adj3" fmla="val 16006"/>
                  </a:avLst>
                </a:prstGeom>
                <a:gradFill flip="none" rotWithShape="1">
                  <a:gsLst>
                    <a:gs pos="0">
                      <a:schemeClr val="accent5">
                        <a:shade val="30000"/>
                        <a:satMod val="115000"/>
                      </a:schemeClr>
                    </a:gs>
                    <a:gs pos="50000">
                      <a:schemeClr val="accent5"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xmlns="" id="{9829CEA1-F39E-4498-AA88-8DF363F1A2B9}"/>
                    </a:ext>
                  </a:extLst>
                </p:cNvPr>
                <p:cNvSpPr/>
                <p:nvPr/>
              </p:nvSpPr>
              <p:spPr>
                <a:xfrm flipV="1">
                  <a:off x="8031617" y="3242991"/>
                  <a:ext cx="708766" cy="209405"/>
                </a:xfrm>
                <a:prstGeom prst="ellipse">
                  <a:avLst/>
                </a:prstGeom>
                <a:solidFill>
                  <a:schemeClr val="tx1">
                    <a:alpha val="62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xmlns="" id="{26CA02E2-A9D5-4B36-A295-070EE28E7AB7}"/>
                    </a:ext>
                  </a:extLst>
                </p:cNvPr>
                <p:cNvSpPr/>
                <p:nvPr/>
              </p:nvSpPr>
              <p:spPr>
                <a:xfrm flipV="1">
                  <a:off x="9833523" y="3242991"/>
                  <a:ext cx="708766" cy="209405"/>
                </a:xfrm>
                <a:prstGeom prst="ellipse">
                  <a:avLst/>
                </a:prstGeom>
                <a:solidFill>
                  <a:schemeClr val="tx1">
                    <a:alpha val="62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7" name="TextBox 30">
                <a:extLst>
                  <a:ext uri="{FF2B5EF4-FFF2-40B4-BE49-F238E27FC236}">
                    <a16:creationId xmlns:a16="http://schemas.microsoft.com/office/drawing/2014/main" xmlns="" id="{73B2119D-877E-4236-9D51-314527705315}"/>
                  </a:ext>
                </a:extLst>
              </p:cNvPr>
              <p:cNvSpPr txBox="1"/>
              <p:nvPr/>
            </p:nvSpPr>
            <p:spPr>
              <a:xfrm>
                <a:off x="1825035" y="2760024"/>
                <a:ext cx="815986" cy="70485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kern="1200">
                    <a:solidFill>
                      <a:srgbClr val="4472C4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01</a:t>
                </a:r>
                <a:endPara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31">
                <a:extLst>
                  <a:ext uri="{FF2B5EF4-FFF2-40B4-BE49-F238E27FC236}">
                    <a16:creationId xmlns:a16="http://schemas.microsoft.com/office/drawing/2014/main" xmlns="" id="{C3FF5CF2-122C-4381-A71C-72EF04263458}"/>
                  </a:ext>
                </a:extLst>
              </p:cNvPr>
              <p:cNvSpPr txBox="1"/>
              <p:nvPr/>
            </p:nvSpPr>
            <p:spPr>
              <a:xfrm>
                <a:off x="3814293" y="3577723"/>
                <a:ext cx="798168" cy="70485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kern="1200" dirty="0">
                    <a:solidFill>
                      <a:srgbClr val="ED7D31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02</a:t>
                </a:r>
                <a:endParaRPr lang="en-IN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32">
                <a:extLst>
                  <a:ext uri="{FF2B5EF4-FFF2-40B4-BE49-F238E27FC236}">
                    <a16:creationId xmlns:a16="http://schemas.microsoft.com/office/drawing/2014/main" xmlns="" id="{02E81D24-96E6-4C5B-8670-994DF4FE0CF4}"/>
                  </a:ext>
                </a:extLst>
              </p:cNvPr>
              <p:cNvSpPr txBox="1"/>
              <p:nvPr/>
            </p:nvSpPr>
            <p:spPr>
              <a:xfrm>
                <a:off x="7629120" y="3478978"/>
                <a:ext cx="758880" cy="7811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kern="120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04</a:t>
                </a:r>
                <a:endPara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33">
                <a:extLst>
                  <a:ext uri="{FF2B5EF4-FFF2-40B4-BE49-F238E27FC236}">
                    <a16:creationId xmlns:a16="http://schemas.microsoft.com/office/drawing/2014/main" xmlns="" id="{7DE145FD-726C-4EA9-B14B-3853B7B6760D}"/>
                  </a:ext>
                </a:extLst>
              </p:cNvPr>
              <p:cNvSpPr txBox="1"/>
              <p:nvPr/>
            </p:nvSpPr>
            <p:spPr>
              <a:xfrm>
                <a:off x="5775750" y="2774125"/>
                <a:ext cx="839207" cy="74975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kern="1200">
                    <a:solidFill>
                      <a:srgbClr val="A5A5A5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03</a:t>
                </a:r>
                <a:endPara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34">
                <a:extLst>
                  <a:ext uri="{FF2B5EF4-FFF2-40B4-BE49-F238E27FC236}">
                    <a16:creationId xmlns:a16="http://schemas.microsoft.com/office/drawing/2014/main" xmlns="" id="{4E08852E-AC42-4A5E-B0F6-8D1840E4E56C}"/>
                  </a:ext>
                </a:extLst>
              </p:cNvPr>
              <p:cNvSpPr txBox="1"/>
              <p:nvPr/>
            </p:nvSpPr>
            <p:spPr>
              <a:xfrm>
                <a:off x="9667940" y="2774126"/>
                <a:ext cx="775924" cy="74975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kern="1200">
                    <a:solidFill>
                      <a:srgbClr val="5B9BD5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05</a:t>
                </a:r>
                <a:endPara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xmlns="" id="{0C65C0DE-5594-4E44-87CF-84C63BF1C3FE}"/>
                  </a:ext>
                </a:extLst>
              </p:cNvPr>
              <p:cNvSpPr/>
              <p:nvPr/>
            </p:nvSpPr>
            <p:spPr>
              <a:xfrm rot="5400000">
                <a:off x="2031911" y="3523878"/>
                <a:ext cx="369332" cy="369332"/>
              </a:xfrm>
              <a:prstGeom prst="chevron">
                <a:avLst>
                  <a:gd name="adj" fmla="val 62141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xmlns="" id="{DF325AF8-6D1F-4B32-A9BD-C7FA7ACFB83E}"/>
                  </a:ext>
                </a:extLst>
              </p:cNvPr>
              <p:cNvSpPr/>
              <p:nvPr/>
            </p:nvSpPr>
            <p:spPr>
              <a:xfrm rot="5400000">
                <a:off x="5941922" y="3523878"/>
                <a:ext cx="369332" cy="369332"/>
              </a:xfrm>
              <a:prstGeom prst="chevron">
                <a:avLst>
                  <a:gd name="adj" fmla="val 62141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xmlns="" id="{9128B3C9-C352-4A23-BAB1-C88E05249E96}"/>
                  </a:ext>
                </a:extLst>
              </p:cNvPr>
              <p:cNvSpPr/>
              <p:nvPr/>
            </p:nvSpPr>
            <p:spPr>
              <a:xfrm rot="5400000">
                <a:off x="9827165" y="3523878"/>
                <a:ext cx="369332" cy="369332"/>
              </a:xfrm>
              <a:prstGeom prst="chevron">
                <a:avLst>
                  <a:gd name="adj" fmla="val 62141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xmlns="" id="{16583B0B-1D00-446E-90A6-1FF558D85047}"/>
                  </a:ext>
                </a:extLst>
              </p:cNvPr>
              <p:cNvSpPr/>
              <p:nvPr/>
            </p:nvSpPr>
            <p:spPr>
              <a:xfrm rot="16200000" flipV="1">
                <a:off x="7888756" y="3067190"/>
                <a:ext cx="369332" cy="369332"/>
              </a:xfrm>
              <a:prstGeom prst="chevron">
                <a:avLst>
                  <a:gd name="adj" fmla="val 62141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xmlns="" id="{7FADAFB1-7549-401E-935A-9FA1F728EC12}"/>
                  </a:ext>
                </a:extLst>
              </p:cNvPr>
              <p:cNvSpPr/>
              <p:nvPr/>
            </p:nvSpPr>
            <p:spPr>
              <a:xfrm rot="16200000" flipV="1">
                <a:off x="3978657" y="3067190"/>
                <a:ext cx="369332" cy="369332"/>
              </a:xfrm>
              <a:prstGeom prst="chevron">
                <a:avLst>
                  <a:gd name="adj" fmla="val 62141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8" name="TextBox 5">
              <a:extLst>
                <a:ext uri="{FF2B5EF4-FFF2-40B4-BE49-F238E27FC236}">
                  <a16:creationId xmlns:a16="http://schemas.microsoft.com/office/drawing/2014/main" xmlns="" id="{DFD5B7D1-4770-4128-93E7-97D10A5CE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5221" y="3582787"/>
              <a:ext cx="1638300" cy="1304925"/>
            </a:xfrm>
            <a:prstGeom prst="rect">
              <a:avLst/>
            </a:prstGeom>
            <a:solidFill>
              <a:srgbClr val="B4C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Registration 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18</a:t>
              </a:r>
              <a:r>
                <a:rPr kumimoji="0" lang="en-US" altLang="en-US" sz="1100" b="0" i="1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Aug-30</a:t>
              </a:r>
              <a:r>
                <a:rPr kumimoji="0" lang="en-US" altLang="en-US" sz="1100" b="0" i="1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altLang="en-US" sz="11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Sep’20</a:t>
              </a:r>
              <a:endParaRPr kumimoji="0" lang="en-US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179388" marR="0" lvl="0" indent="-179388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Challenge Launch</a:t>
              </a: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on 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18/08/20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179388" marR="0" lvl="0" indent="-179388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Registration closes</a:t>
              </a: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on 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30/09/2020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xmlns="" id="{72414B50-8C74-4434-8F75-98DF5A2E2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570" y="524239"/>
              <a:ext cx="1503363" cy="2187575"/>
            </a:xfrm>
            <a:prstGeom prst="rect">
              <a:avLst/>
            </a:prstGeom>
            <a:solidFill>
              <a:srgbClr val="FBE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Quarter Final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01</a:t>
              </a:r>
              <a:r>
                <a:rPr kumimoji="0" lang="en-US" altLang="en-US" sz="1100" b="0" i="1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st</a:t>
              </a: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Oct- 25</a:t>
              </a:r>
              <a:r>
                <a:rPr kumimoji="0" lang="en-US" altLang="en-US" sz="1100" b="0" i="1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Dec’20</a:t>
              </a:r>
              <a:endParaRPr kumimoji="0" lang="en-US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179388" marR="0" lvl="0" indent="-179388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Pre</a:t>
              </a: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-Screening Stage</a:t>
              </a: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: Abstract submission &amp; solving a Quiz by </a:t>
              </a:r>
              <a:r>
                <a:rPr lang="en-US" altLang="en-US" sz="1100" dirty="0" smtClean="0">
                  <a:solidFill>
                    <a:srgbClr val="00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25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/10/20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179388" marR="0" lvl="0" indent="-179388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Ideate Stage: </a:t>
              </a: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Detailed proposal submission by 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25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/12/20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7">
              <a:extLst>
                <a:ext uri="{FF2B5EF4-FFF2-40B4-BE49-F238E27FC236}">
                  <a16:creationId xmlns:a16="http://schemas.microsoft.com/office/drawing/2014/main" xmlns="" id="{5B9C9A34-E7AB-40F7-869A-9B43B76E0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7160" y="3599910"/>
              <a:ext cx="1644635" cy="2598872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Semi Final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15</a:t>
              </a:r>
              <a:r>
                <a:rPr kumimoji="0" lang="en-US" altLang="en-US" sz="1100" b="0" i="1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altLang="en-US" sz="1100" i="1" dirty="0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Feb</a:t>
              </a: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- </a:t>
              </a:r>
              <a:r>
                <a:rPr kumimoji="0" lang="en-US" altLang="en-US" sz="11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10</a:t>
              </a:r>
              <a:r>
                <a:rPr kumimoji="0" lang="en-US" altLang="en-US" sz="1100" b="0" i="1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kumimoji="0" lang="en-US" altLang="en-US" sz="11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May</a:t>
              </a: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’ </a:t>
              </a:r>
              <a:r>
                <a:rPr kumimoji="0" lang="en-US" altLang="en-US" sz="11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21</a:t>
              </a:r>
              <a:endParaRPr kumimoji="0" lang="en-US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179388" marR="0" lvl="0" indent="-179388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100 Teams to get free access to Swadeshi Processors &amp; FPGA Boards and total Rs. 1.0 Cr of MVP/ POC development fund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179388" marR="0" lvl="0" indent="-179388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Monthly reviews &amp; mentoring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179388" marR="0" lvl="0" indent="-179388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MVP/ POC Stage: </a:t>
              </a: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demonstration</a:t>
              </a: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on</a:t>
              </a: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altLang="en-US" sz="1100" dirty="0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10</a:t>
              </a:r>
              <a:r>
                <a:rPr kumimoji="0" lang="en-US" altLang="en-US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/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05/21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xmlns="" id="{EED69F89-C13F-4F42-AB42-1A1080EEF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4145" y="498761"/>
              <a:ext cx="1671249" cy="2096304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Finals 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15</a:t>
              </a:r>
              <a:r>
                <a:rPr kumimoji="0" lang="en-US" altLang="en-US" sz="1100" b="0" i="1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May- 30</a:t>
              </a:r>
              <a:r>
                <a:rPr kumimoji="0" lang="en-US" altLang="en-US" sz="1100" b="0" i="1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July’21</a:t>
              </a:r>
              <a:endParaRPr kumimoji="0" lang="en-US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179388" marR="0" lvl="0" indent="-179388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25 Teams to get total Rs. 1.0 Cr of Prototype development fund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179388" marR="0" lvl="0" indent="-179388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Monthly reviews &amp; mentoring.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179388" marR="0" lvl="0" indent="-179388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Hw Prototype Stage: </a:t>
              </a: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demonstration</a:t>
              </a: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on</a:t>
              </a: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altLang="en-US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30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/07/21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1" name="Text Box 25">
              <a:extLst>
                <a:ext uri="{FF2B5EF4-FFF2-40B4-BE49-F238E27FC236}">
                  <a16:creationId xmlns:a16="http://schemas.microsoft.com/office/drawing/2014/main" xmlns="" id="{73F7AFFA-61D0-40A8-88D1-A2DB004EF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7616" y="3607095"/>
              <a:ext cx="1778000" cy="1913172"/>
            </a:xfrm>
            <a:prstGeom prst="rect">
              <a:avLst/>
            </a:prstGeom>
            <a:solidFill>
              <a:srgbClr val="AC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Incubation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Aug’21-June’22</a:t>
              </a:r>
              <a:endParaRPr kumimoji="0" lang="en-US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spcBef>
                  <a:spcPts val="600"/>
                </a:spcBef>
              </a:pPr>
              <a:r>
                <a:rPr lang="en-IN" altLang="en-US" sz="1100" dirty="0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Top 10 Teams to get Rs. 2.30 Cr including:  </a:t>
              </a:r>
            </a:p>
            <a:p>
              <a:pPr marL="177800" lvl="1" indent="-177800" algn="just">
                <a:spcBef>
                  <a:spcPts val="600"/>
                </a:spcBef>
                <a:buFont typeface="Wingdings" pitchFamily="2" charset="2"/>
                <a:buChar char="ü"/>
              </a:pPr>
              <a:r>
                <a:rPr lang="en-IN" sz="1100" dirty="0" smtClean="0">
                  <a:latin typeface="Times New Roman" pitchFamily="18" charset="0"/>
                  <a:cs typeface="Times New Roman" pitchFamily="18" charset="0"/>
                </a:rPr>
                <a:t>Milestones linked Seed fund support for developing Product.</a:t>
              </a:r>
              <a:endParaRPr lang="en-IN" altLang="en-US" sz="1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  <a:p>
              <a:pPr marL="177800" lvl="1" indent="-177800" algn="just">
                <a:spcBef>
                  <a:spcPts val="600"/>
                </a:spcBef>
                <a:buFont typeface="Wingdings" pitchFamily="2" charset="2"/>
                <a:buChar char="ü"/>
              </a:pPr>
              <a:r>
                <a:rPr lang="en-IN" altLang="en-US" sz="1100" dirty="0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12-Month Incubation Support.</a:t>
              </a:r>
            </a:p>
          </p:txBody>
        </p:sp>
        <p:sp>
          <p:nvSpPr>
            <p:cNvPr id="34" name="Striped Right Arrow 29">
              <a:extLst>
                <a:ext uri="{FF2B5EF4-FFF2-40B4-BE49-F238E27FC236}">
                  <a16:creationId xmlns:a16="http://schemas.microsoft.com/office/drawing/2014/main" xmlns="" id="{A4AA8FCD-E5FC-4F6D-BBEE-0D3CACCBA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122" y="6477015"/>
              <a:ext cx="7225494" cy="190724"/>
            </a:xfrm>
            <a:prstGeom prst="stripedRightArrow">
              <a:avLst>
                <a:gd name="adj1" fmla="val 50909"/>
                <a:gd name="adj2" fmla="val 84415"/>
              </a:avLst>
            </a:prstGeom>
            <a:solidFill>
              <a:schemeClr val="accent2">
                <a:lumMod val="75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accent1">
                      <a:lumMod val="5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2082" name="TextBox 30">
              <a:extLst>
                <a:ext uri="{FF2B5EF4-FFF2-40B4-BE49-F238E27FC236}">
                  <a16:creationId xmlns:a16="http://schemas.microsoft.com/office/drawing/2014/main" xmlns="" id="{0C01F7F1-5A5B-4A0D-838B-D06F9D05F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2970" y="6153210"/>
              <a:ext cx="11382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 </a:t>
              </a: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Months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3" name="Rectangle 33">
              <a:extLst>
                <a:ext uri="{FF2B5EF4-FFF2-40B4-BE49-F238E27FC236}">
                  <a16:creationId xmlns:a16="http://schemas.microsoft.com/office/drawing/2014/main" xmlns="" id="{82B01EE1-9B4A-4C07-A10D-4C201EDCD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IN"/>
            </a:p>
          </p:txBody>
        </p:sp>
        <p:sp>
          <p:nvSpPr>
            <p:cNvPr id="2084" name="Rectangle 44">
              <a:extLst>
                <a:ext uri="{FF2B5EF4-FFF2-40B4-BE49-F238E27FC236}">
                  <a16:creationId xmlns:a16="http://schemas.microsoft.com/office/drawing/2014/main" xmlns="" id="{DAF920A9-66EA-491E-9D4A-84D395C5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12192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" y="0"/>
            <a:ext cx="12191998" cy="47296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I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Walk-through on steps of the Semi-Final Stage</a:t>
            </a:r>
          </a:p>
        </p:txBody>
      </p:sp>
    </p:spTree>
    <p:extLst>
      <p:ext uri="{BB962C8B-B14F-4D97-AF65-F5344CB8AC3E}">
        <p14:creationId xmlns:p14="http://schemas.microsoft.com/office/powerpoint/2010/main" xmlns="" val="20312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8" cy="47296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I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Number of Teams participating during various Stages of the Challenge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0" y="2042556"/>
            <a:ext cx="12192000" cy="3384467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82535" y="2042556"/>
            <a:ext cx="938151" cy="3336966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  <a:scene3d>
            <a:camera prst="isometricLeftDown"/>
            <a:lightRig rig="morning" dir="t">
              <a:rot lat="0" lon="0" rev="27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65713" y="2078182"/>
            <a:ext cx="938151" cy="3336966"/>
          </a:xfrm>
          <a:prstGeom prst="ellipse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  <a:ln>
            <a:noFill/>
          </a:ln>
          <a:scene3d>
            <a:camera prst="isometricLeftDown"/>
            <a:lightRig rig="morning" dir="t">
              <a:rot lat="0" lon="0" rev="27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79524" y="1995055"/>
            <a:ext cx="938151" cy="3336966"/>
          </a:xfrm>
          <a:prstGeom prst="ellipse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noFill/>
          </a:ln>
          <a:scene3d>
            <a:camera prst="isometricLeftDown"/>
            <a:lightRig rig="morning" dir="t">
              <a:rot lat="0" lon="0" rev="27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86435" y="2018806"/>
            <a:ext cx="938151" cy="3336966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noFill/>
          </a:ln>
          <a:scene3d>
            <a:camera prst="isometricLeftDown"/>
            <a:lightRig rig="morning" dir="t">
              <a:rot lat="0" lon="0" rev="27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37098" y="1983180"/>
            <a:ext cx="938151" cy="3336966"/>
          </a:xfrm>
          <a:prstGeom prst="ellipse">
            <a:avLst/>
          </a:prstGeom>
          <a:solidFill>
            <a:schemeClr val="accent5">
              <a:lumMod val="50000"/>
              <a:alpha val="37000"/>
            </a:schemeClr>
          </a:solidFill>
          <a:ln>
            <a:noFill/>
          </a:ln>
          <a:scene3d>
            <a:camera prst="isometricLeftDown"/>
            <a:lightRig rig="morning" dir="t">
              <a:rot lat="0" lon="0" rev="27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6883" y="3087584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9283" y="3239984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1683" y="3392384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4083" y="3544784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06483" y="3697184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58883" y="3849584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211283" y="4001984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2400" y="3228109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3028" y="3394363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5428" y="3546763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7828" y="3699163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40228" y="3851563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92628" y="4003963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45028" y="4156363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97428" y="4308763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500" y="3499262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99900" y="3651662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2300" y="3804062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04700" y="3956462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57100" y="4108862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09500" y="4261262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5641" y="3119252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9375" y="3889167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3032" y="2962893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8041" y="3271652"/>
            <a:ext cx="142504" cy="1306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10441" y="3424052"/>
            <a:ext cx="142504" cy="1306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62841" y="3576452"/>
            <a:ext cx="142504" cy="1306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215241" y="3728852"/>
            <a:ext cx="142504" cy="1306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1672" y="4021776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2301" y="4164280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94804" y="4330534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584808" y="3214259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89608" y="3519059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94408" y="3823859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418553" y="3368638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723353" y="3673438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28153" y="3978238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180553" y="4130638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183025" y="3473537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487825" y="3778337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792625" y="4083137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945025" y="4235537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741166" y="3093527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194900" y="3863442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608557" y="2937168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893566" y="3245927"/>
            <a:ext cx="142504" cy="1306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045966" y="3398327"/>
            <a:ext cx="142504" cy="1306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98366" y="3550727"/>
            <a:ext cx="142504" cy="1306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630329" y="4304809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672833" y="3212284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977633" y="3517084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811378" y="3671463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268578" y="4128663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271050" y="3471562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80650" y="4081162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282925" y="3861467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696582" y="2935193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981591" y="3243952"/>
            <a:ext cx="142504" cy="1306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286391" y="3548752"/>
            <a:ext cx="142504" cy="1306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718354" y="4302834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774708" y="3200409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384308" y="3810009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913253" y="3659588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6372925" y="3459687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982525" y="4069287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384800" y="3849592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083466" y="3232077"/>
            <a:ext cx="142504" cy="1306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388266" y="3536877"/>
            <a:ext cx="142504" cy="1306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518358" y="3352809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8656903" y="3811988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9042853" y="4114813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8726175" y="4221687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8542107" y="3075718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8827116" y="3384477"/>
            <a:ext cx="142504" cy="1306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0107633" y="3505209"/>
            <a:ext cx="142504" cy="130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0246178" y="3964388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0131382" y="3228118"/>
            <a:ext cx="142504" cy="1306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10416391" y="3536877"/>
            <a:ext cx="142504" cy="1306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106875" y="4595759"/>
            <a:ext cx="16506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6170 Teams</a:t>
            </a:r>
            <a:endParaRPr lang="en-US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828806" y="4595759"/>
            <a:ext cx="20544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1400 Quarter Finalists</a:t>
            </a:r>
            <a:endParaRPr lang="en-US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954484" y="4595759"/>
            <a:ext cx="20306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1200 Quarter Finalists</a:t>
            </a:r>
            <a:endParaRPr lang="en-US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282537" y="1840682"/>
            <a:ext cx="140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Online Quiz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170710" y="1840684"/>
            <a:ext cx="12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Abstract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284516" y="1816933"/>
            <a:ext cx="12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Proposal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517078" y="1793183"/>
            <a:ext cx="12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PoC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870868" y="1805057"/>
            <a:ext cx="167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Hw Prototype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080166" y="4572008"/>
            <a:ext cx="17219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Semi-Finalists</a:t>
            </a:r>
            <a:endParaRPr lang="en-US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217711" y="4560133"/>
            <a:ext cx="1341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Finalists</a:t>
            </a:r>
            <a:endParaRPr lang="en-US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9725881" y="4572011"/>
            <a:ext cx="1341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Winners</a:t>
            </a:r>
            <a:endParaRPr lang="en-US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30" y="486888"/>
            <a:ext cx="5878286" cy="6371112"/>
          </a:xfrm>
          <a:prstGeom prst="rect">
            <a:avLst/>
          </a:prstGeom>
        </p:spPr>
      </p:pic>
      <p:pic>
        <p:nvPicPr>
          <p:cNvPr id="5" name="Picture 4" descr="Cap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4882" y="486889"/>
            <a:ext cx="5647322" cy="6347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0"/>
            <a:ext cx="12191998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I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3-tier Evaluation Criteria adopted in Quarter Finals involving 250+ Experts  </a:t>
            </a:r>
          </a:p>
          <a:p>
            <a:pPr algn="ctr">
              <a:buNone/>
            </a:pPr>
            <a:r>
              <a:rPr lang="en-I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(Business &amp; Technical Viability)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F6F9">
                <a:alpha val="0"/>
              </a:srgbClr>
            </a:gs>
            <a:gs pos="0">
              <a:srgbClr val="E5F2FF">
                <a:alpha val="0"/>
              </a:srgbClr>
            </a:gs>
            <a:gs pos="70000">
              <a:srgbClr val="E9EFF7"/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060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Stats of 100 Semi-Finalists</a:t>
            </a:r>
            <a:endParaRPr lang="en-IN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929118"/>
            <a:ext cx="12192000" cy="36933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0">
                <a:srgbClr val="FBFDFF">
                  <a:alpha val="0"/>
                </a:srgbClr>
              </a:gs>
              <a:gs pos="70000">
                <a:srgbClr val="FCFDFE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endParaRPr lang="en-IN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-2" y="864976"/>
          <a:ext cx="6163296" cy="586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5123465" y="545590"/>
          <a:ext cx="6804837" cy="3030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287912" y="3526662"/>
          <a:ext cx="3900966" cy="31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8527312" y="3508744"/>
          <a:ext cx="3664688" cy="317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55645" y="3207401"/>
            <a:ext cx="3821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Category-wise Breakup of 100 Semi-Finalists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4073" y="6334780"/>
            <a:ext cx="3357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Processor-wise Breakup of 100 Semi-Finalists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9409" y="6334780"/>
            <a:ext cx="3102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FPGA-wise Breakup of 100 Semi-Finalists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48"/>
          <a:stretch/>
        </p:blipFill>
        <p:spPr>
          <a:xfrm>
            <a:off x="436730" y="305929"/>
            <a:ext cx="10495128" cy="75156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5868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Geographical Breakup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100 Semi-Finalists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85060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Details of Hw/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I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Sw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&amp; Financial support in Semi-Finals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Rupee-15791795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624" y="3590243"/>
            <a:ext cx="607657" cy="977462"/>
          </a:xfrm>
          <a:prstGeom prst="rect">
            <a:avLst/>
          </a:prstGeom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955" y="2160899"/>
            <a:ext cx="1201317" cy="819807"/>
          </a:xfrm>
          <a:prstGeom prst="rect">
            <a:avLst/>
          </a:prstGeom>
        </p:spPr>
      </p:pic>
      <p:pic>
        <p:nvPicPr>
          <p:cNvPr id="9" name="Picture 8" descr="Captur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897" y="970999"/>
            <a:ext cx="1049543" cy="1031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855025"/>
            <a:ext cx="12192000" cy="2363188"/>
          </a:xfrm>
          <a:prstGeom prst="rect">
            <a:avLst/>
          </a:prstGeom>
          <a:solidFill>
            <a:schemeClr val="accent3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just">
              <a:spcBef>
                <a:spcPts val="3000"/>
              </a:spcBef>
              <a:spcAft>
                <a:spcPts val="600"/>
              </a:spcAft>
            </a:pPr>
            <a:endParaRPr lang="en-US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5588" lvl="3" algn="just">
              <a:spcBef>
                <a:spcPts val="12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FPGA Board ported with one of the Processor IPs, based on following confirmations the Team Leader (SPOC):</a:t>
            </a:r>
          </a:p>
          <a:p>
            <a:pPr marL="2149475" lvl="4" indent="-320675" algn="just">
              <a:spcBef>
                <a:spcPts val="600"/>
              </a:spcBef>
              <a:buFont typeface="+mj-lt"/>
              <a:buAutoNum type="alphaLcParenR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Confirmation of the Communication/ Postal Address via email response.</a:t>
            </a:r>
          </a:p>
          <a:p>
            <a:pPr marL="2149475" lvl="4" indent="-320675" algn="just">
              <a:spcBef>
                <a:spcPts val="600"/>
              </a:spcBef>
              <a:buFont typeface="+mj-lt"/>
              <a:buAutoNum type="alphaLcParenR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Confirmation of the FPGA/ Processor IP selected in the detailed proposal via email response- </a:t>
            </a:r>
          </a:p>
          <a:p>
            <a:pPr marL="3143250" lvl="6" indent="-400050" algn="just">
              <a:spcBef>
                <a:spcPts val="600"/>
              </a:spcBef>
              <a:buFont typeface="+mj-lt"/>
              <a:buAutoNum type="romanLcPeriod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SHAKTI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Vajra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(C64-A100),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Parashu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(E32-A100) or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Pinaka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(E32-A35)</a:t>
            </a:r>
          </a:p>
          <a:p>
            <a:pPr marL="3143250" lvl="6" indent="-400050" algn="just">
              <a:spcBef>
                <a:spcPts val="600"/>
              </a:spcBef>
              <a:buFont typeface="+mj-lt"/>
              <a:buAutoNum type="romanLcPeriod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VEGA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     AS1061 or ET1031 </a:t>
            </a:r>
          </a:p>
          <a:p>
            <a:pPr marL="457200" indent="-457200" algn="just">
              <a:spcBef>
                <a:spcPts val="3000"/>
              </a:spcBef>
              <a:spcAft>
                <a:spcPts val="1200"/>
              </a:spcAft>
              <a:buFont typeface="+mj-lt"/>
              <a:buAutoNum type="alphaLcParenR"/>
            </a:pPr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0" y="3206348"/>
            <a:ext cx="12192000" cy="1911917"/>
          </a:xfrm>
          <a:prstGeom prst="rect">
            <a:avLst/>
          </a:prstGeom>
          <a:solidFill>
            <a:srgbClr val="FFFF9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just">
              <a:spcAft>
                <a:spcPts val="60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Rs. 1.00 Lakh to each Semi-Finalist for development of POC, based on following details to be provided by the Team Leader (SPOC):</a:t>
            </a:r>
          </a:p>
          <a:p>
            <a:pPr marL="2244725" lvl="4" indent="-357188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 Details of the Start-up for depositing the funds.</a:t>
            </a:r>
          </a:p>
          <a:p>
            <a:pPr marL="2244725" lvl="4" indent="-357188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Tentative plans to utilize the funds as per prescribed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Proforma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0" y="5124182"/>
          <a:ext cx="12192000" cy="173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F6F9">
                <a:alpha val="0"/>
              </a:srgbClr>
            </a:gs>
            <a:gs pos="0">
              <a:srgbClr val="E5F2FF">
                <a:alpha val="0"/>
              </a:srgbClr>
            </a:gs>
            <a:gs pos="70000">
              <a:srgbClr val="E9EFF7"/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53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Contact us !</a:t>
            </a:r>
            <a:endParaRPr lang="en-IN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99652"/>
            <a:ext cx="12192000" cy="46166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0">
                <a:srgbClr val="FBFDFF">
                  <a:alpha val="0"/>
                </a:srgbClr>
              </a:gs>
              <a:gs pos="70000">
                <a:srgbClr val="FCFDFE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43013"/>
            <a:ext cx="12192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5400"/>
              </a:spcBef>
              <a:buFont typeface="+mj-lt"/>
              <a:buAutoNum type="arabicPeriod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For general queries related to the Challenge, please contact </a:t>
            </a:r>
            <a:r>
              <a:rPr lang="en-IN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swadeshi.processor@meity.gov.in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or post at discussion forum  @ </a:t>
            </a:r>
            <a:r>
              <a:rPr lang="en-IN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https://groups.io/g/sp2020-general/topics</a:t>
            </a:r>
          </a:p>
          <a:p>
            <a:pPr marL="457200" indent="-457200" algn="just">
              <a:spcBef>
                <a:spcPts val="5400"/>
              </a:spcBef>
              <a:buFont typeface="+mj-lt"/>
              <a:buAutoNum type="arabicPeriod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For queries related to SHAKTI processor Ecosystem, please post at discussion forum @ </a:t>
            </a:r>
            <a:r>
              <a:rPr lang="en-IN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https://shakti.org.in/sp2020-shakti.html</a:t>
            </a:r>
          </a:p>
          <a:p>
            <a:pPr marL="457200" indent="-457200" algn="just">
              <a:spcBef>
                <a:spcPts val="5400"/>
              </a:spcBef>
              <a:buFont typeface="+mj-lt"/>
              <a:buAutoNum type="arabicPeriod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For queries related to VEGA processor Ecosystem, please post at discussion forum @ </a:t>
            </a:r>
            <a:r>
              <a:rPr lang="en-IN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https://groups.io/g/sp2020-vega/topics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986462"/>
            <a:ext cx="12192000" cy="8715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For concerns, please write</a:t>
            </a:r>
            <a:r>
              <a:rPr kumimoji="0" lang="en-I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to swadeshi.processor@meity.gov.in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3"/>
            <a:ext cx="12192000" cy="4800597"/>
          </a:xfrm>
        </p:spPr>
        <p:txBody>
          <a:bodyPr/>
          <a:lstStyle/>
          <a:p>
            <a:endParaRPr lang="en-IN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I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Walk-through on the Process of Start-up Registration</a:t>
            </a:r>
          </a:p>
          <a:p>
            <a:endParaRPr lang="en-I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77E-40C1-4308-8406-CAD1901F6FA6}" type="slidenum">
              <a:rPr lang="en-IN" smtClean="0">
                <a:solidFill>
                  <a:srgbClr val="FFFF00"/>
                </a:solidFill>
              </a:rPr>
              <a:pPr/>
              <a:t>17</a:t>
            </a:fld>
            <a:endParaRPr lang="en-IN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77E-40C1-4308-8406-CAD1901F6FA6}" type="slidenum">
              <a:rPr lang="en-IN" smtClean="0"/>
              <a:pPr/>
              <a:t>2</a:t>
            </a:fld>
            <a:endParaRPr lang="en-IN"/>
          </a:p>
        </p:txBody>
      </p:sp>
      <p:pic>
        <p:nvPicPr>
          <p:cNvPr id="6" name="Content Placeholder 5" descr="Captur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67597"/>
          </a:xfrm>
        </p:spPr>
      </p:pic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7680" y="5799203"/>
            <a:ext cx="3124320" cy="105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3"/>
            <a:ext cx="12192000" cy="4800597"/>
          </a:xfrm>
        </p:spPr>
        <p:txBody>
          <a:bodyPr/>
          <a:lstStyle/>
          <a:p>
            <a:endParaRPr lang="en-IN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IN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Updates on </a:t>
            </a:r>
            <a:r>
              <a:rPr lang="hi-IN" sz="4800" b="1" dirty="0" smtClean="0">
                <a:solidFill>
                  <a:srgbClr val="92D050"/>
                </a:solidFill>
                <a:latin typeface="Times New Roman" pitchFamily="18" charset="0"/>
              </a:rPr>
              <a:t>स्व</a:t>
            </a:r>
            <a:r>
              <a:rPr lang="hi-IN" sz="4800" b="1" dirty="0" smtClean="0">
                <a:solidFill>
                  <a:schemeClr val="bg1"/>
                </a:solidFill>
                <a:latin typeface="Times New Roman" pitchFamily="18" charset="0"/>
              </a:rPr>
              <a:t>दे</a:t>
            </a:r>
            <a:r>
              <a:rPr lang="hi-IN" sz="4800" b="1" dirty="0" smtClean="0">
                <a:solidFill>
                  <a:srgbClr val="FFC000"/>
                </a:solidFill>
                <a:latin typeface="Times New Roman" pitchFamily="18" charset="0"/>
              </a:rPr>
              <a:t>शी</a:t>
            </a:r>
            <a:r>
              <a:rPr lang="hi-IN" sz="4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IN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Microprocessor Challenge  </a:t>
            </a:r>
          </a:p>
          <a:p>
            <a:endParaRPr lang="en-I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77E-40C1-4308-8406-CAD1901F6FA6}" type="slidenum">
              <a:rPr lang="en-IN" smtClean="0">
                <a:solidFill>
                  <a:srgbClr val="FFFF00"/>
                </a:solidFill>
              </a:rPr>
              <a:pPr/>
              <a:t>3</a:t>
            </a:fld>
            <a:endParaRPr lang="en-IN">
              <a:solidFill>
                <a:srgbClr val="FFFF00"/>
              </a:solidFill>
            </a:endParaRPr>
          </a:p>
        </p:txBody>
      </p:sp>
      <p:pic>
        <p:nvPicPr>
          <p:cNvPr id="5" name="Picture 4" descr="canv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2" y="0"/>
            <a:ext cx="8354292" cy="7024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5220386" y="2946648"/>
            <a:ext cx="527381" cy="3383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-24375" y="476251"/>
            <a:ext cx="5491725" cy="6381750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prstClr val="black"/>
                </a:solidFill>
              </a:rPr>
              <a:t>                                                                                              </a:t>
            </a: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57606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N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Timelines of </a:t>
            </a:r>
            <a:r>
              <a:rPr lang="hi-IN" sz="3000" b="1" dirty="0" smtClean="0">
                <a:solidFill>
                  <a:srgbClr val="92D050"/>
                </a:solidFill>
                <a:latin typeface="Times New Roman" pitchFamily="18" charset="0"/>
              </a:rPr>
              <a:t>स्व</a:t>
            </a:r>
            <a:r>
              <a:rPr lang="hi-IN" sz="3000" b="1" dirty="0" smtClean="0">
                <a:solidFill>
                  <a:schemeClr val="bg1"/>
                </a:solidFill>
                <a:latin typeface="Times New Roman" pitchFamily="18" charset="0"/>
              </a:rPr>
              <a:t>दे</a:t>
            </a:r>
            <a:r>
              <a:rPr lang="hi-IN" sz="3000" b="1" dirty="0" smtClean="0">
                <a:solidFill>
                  <a:srgbClr val="FFC000"/>
                </a:solidFill>
                <a:latin typeface="Times New Roman" pitchFamily="18" charset="0"/>
              </a:rPr>
              <a:t>शी</a:t>
            </a:r>
            <a:r>
              <a:rPr lang="hi-IN" sz="3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I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Microprocessor Challenge  </a:t>
            </a:r>
            <a:r>
              <a:rPr lang="en-IN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0" y="3140968"/>
            <a:ext cx="11856640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4"/>
          <p:cNvSpPr txBox="1">
            <a:spLocks/>
          </p:cNvSpPr>
          <p:nvPr/>
        </p:nvSpPr>
        <p:spPr>
          <a:xfrm>
            <a:off x="1809056" y="1290468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3200" dirty="0" smtClean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9218" y="2946648"/>
            <a:ext cx="527381" cy="3383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77444" y="2946648"/>
            <a:ext cx="527381" cy="33833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96880" y="2946648"/>
            <a:ext cx="527381" cy="3383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25" name="Elbow Connector 24"/>
          <p:cNvCxnSpPr>
            <a:stCxn id="16" idx="4"/>
          </p:cNvCxnSpPr>
          <p:nvPr/>
        </p:nvCxnSpPr>
        <p:spPr>
          <a:xfrm rot="5400000">
            <a:off x="-193589" y="3604691"/>
            <a:ext cx="1476205" cy="836795"/>
          </a:xfrm>
          <a:prstGeom prst="bentConnector3">
            <a:avLst>
              <a:gd name="adj1" fmla="val 1001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0800000">
            <a:off x="189186" y="1481960"/>
            <a:ext cx="2036188" cy="1464689"/>
          </a:xfrm>
          <a:prstGeom prst="bentConnector3">
            <a:avLst>
              <a:gd name="adj1" fmla="val -3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" y="781606"/>
            <a:ext cx="258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Registration Closed/ Quarter-Final Begins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15766" y="4756277"/>
            <a:ext cx="211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Registration Open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7849" y="2627620"/>
            <a:ext cx="134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Aug’20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41628" y="321297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30’ Sep 20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93301" y="2614796"/>
            <a:ext cx="136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02 Dec’20</a:t>
            </a:r>
          </a:p>
          <a:p>
            <a:endParaRPr lang="en-IN" b="1" strike="sngStrik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hape 57"/>
          <p:cNvCxnSpPr>
            <a:stCxn id="18" idx="4"/>
          </p:cNvCxnSpPr>
          <p:nvPr/>
        </p:nvCxnSpPr>
        <p:spPr>
          <a:xfrm rot="5400000">
            <a:off x="529327" y="3073767"/>
            <a:ext cx="2720031" cy="314246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-28028" y="5973203"/>
            <a:ext cx="522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I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Quarter-Final End </a:t>
            </a:r>
          </a:p>
        </p:txBody>
      </p:sp>
      <p:cxnSp>
        <p:nvCxnSpPr>
          <p:cNvPr id="65" name="Shape 64"/>
          <p:cNvCxnSpPr>
            <a:stCxn id="19" idx="0"/>
          </p:cNvCxnSpPr>
          <p:nvPr/>
        </p:nvCxnSpPr>
        <p:spPr>
          <a:xfrm rot="5400000" flipH="1" flipV="1">
            <a:off x="5151849" y="1219330"/>
            <a:ext cx="2059544" cy="1395092"/>
          </a:xfrm>
          <a:prstGeom prst="bentConnector3">
            <a:avLst>
              <a:gd name="adj1" fmla="val 996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063931" y="553037"/>
            <a:ext cx="292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Semi-Final Starts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10894" y="32129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Feb’21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977932" y="2946648"/>
            <a:ext cx="527381" cy="3383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72" name="Shape 71"/>
          <p:cNvCxnSpPr/>
          <p:nvPr/>
        </p:nvCxnSpPr>
        <p:spPr>
          <a:xfrm rot="16200000" flipH="1">
            <a:off x="6934540" y="3549893"/>
            <a:ext cx="2706383" cy="2176564"/>
          </a:xfrm>
          <a:prstGeom prst="bentConnector3">
            <a:avLst>
              <a:gd name="adj1" fmla="val 1004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8592279" y="2946648"/>
            <a:ext cx="527381" cy="3383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208238" y="3275692"/>
            <a:ext cx="163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May’21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56046" y="2636912"/>
            <a:ext cx="211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May’21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Shape 94"/>
          <p:cNvCxnSpPr>
            <a:stCxn id="83" idx="0"/>
          </p:cNvCxnSpPr>
          <p:nvPr/>
        </p:nvCxnSpPr>
        <p:spPr>
          <a:xfrm rot="5400000" flipH="1" flipV="1">
            <a:off x="8749275" y="1375457"/>
            <a:ext cx="1677888" cy="1464501"/>
          </a:xfrm>
          <a:prstGeom prst="bentConnector3">
            <a:avLst>
              <a:gd name="adj1" fmla="val 1010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10032439" y="2946648"/>
            <a:ext cx="527381" cy="3383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107" name="Elbow Connector 106"/>
          <p:cNvCxnSpPr>
            <a:stCxn id="103" idx="4"/>
          </p:cNvCxnSpPr>
          <p:nvPr/>
        </p:nvCxnSpPr>
        <p:spPr>
          <a:xfrm rot="16200000" flipH="1">
            <a:off x="10004812" y="3576303"/>
            <a:ext cx="1855052" cy="1272414"/>
          </a:xfrm>
          <a:prstGeom prst="bentConnector3">
            <a:avLst>
              <a:gd name="adj1" fmla="val 1000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9744405" y="26369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 July’ 21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07098" y="5159788"/>
            <a:ext cx="218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Final End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64823" y="5959555"/>
            <a:ext cx="46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Semi-Final End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71047" y="923534"/>
            <a:ext cx="29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I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Final Begins</a:t>
            </a:r>
          </a:p>
        </p:txBody>
      </p:sp>
      <p:pic>
        <p:nvPicPr>
          <p:cNvPr id="73" name="Picture 72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439" y="1009230"/>
            <a:ext cx="1631632" cy="1249074"/>
          </a:xfrm>
          <a:prstGeom prst="rect">
            <a:avLst/>
          </a:prstGeom>
        </p:spPr>
      </p:pic>
      <p:pic>
        <p:nvPicPr>
          <p:cNvPr id="77" name="Picture 76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9856" y="1019174"/>
            <a:ext cx="1741372" cy="1140035"/>
          </a:xfrm>
          <a:prstGeom prst="rect">
            <a:avLst/>
          </a:prstGeom>
        </p:spPr>
      </p:pic>
      <p:pic>
        <p:nvPicPr>
          <p:cNvPr id="76" name="Picture 75" descr="school-gold-medal-500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51399" y="3754424"/>
            <a:ext cx="550041" cy="55004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0349349" y="3175061"/>
            <a:ext cx="18426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Results Announced in July’ 21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52" descr="Rupee-15791795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848" y="3673360"/>
            <a:ext cx="607657" cy="977462"/>
          </a:xfrm>
          <a:prstGeom prst="rect">
            <a:avLst/>
          </a:prstGeom>
        </p:spPr>
      </p:pic>
      <p:pic>
        <p:nvPicPr>
          <p:cNvPr id="52" name="Picture 51" descr="Cap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60197" y="3752192"/>
            <a:ext cx="1201317" cy="819807"/>
          </a:xfrm>
          <a:prstGeom prst="rect">
            <a:avLst/>
          </a:prstGeom>
        </p:spPr>
      </p:pic>
      <p:pic>
        <p:nvPicPr>
          <p:cNvPr id="63" name="Picture 62" descr="Capture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61168" y="3654822"/>
            <a:ext cx="1049543" cy="103113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423925" y="476250"/>
            <a:ext cx="6768075" cy="638175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prstClr val="black"/>
                </a:solidFill>
              </a:rPr>
              <a:t>                                                                                              </a:t>
            </a: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  <a:p>
            <a:endParaRPr lang="en-IN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0329" y="-457200"/>
            <a:ext cx="4341671" cy="7299048"/>
          </a:xfrm>
        </p:spPr>
      </p:pic>
      <p:pic>
        <p:nvPicPr>
          <p:cNvPr id="6" name="Picture 5" descr="inde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011382"/>
            <a:ext cx="7897090" cy="5846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5235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N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Training on Embedded System Design on FPGA using Swadeshi Microprocessors</a:t>
            </a:r>
            <a:br>
              <a:rPr lang="en-IN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Recorded Lectures available @ </a:t>
            </a:r>
            <a:r>
              <a:rPr lang="en-I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http://smdpc2sd.gov.in/iep_14</a:t>
            </a:r>
            <a:endParaRPr lang="en-IN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WhatsApp Video 2020-10-10 at 20.38.0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97527" y="38533"/>
            <a:ext cx="9060873" cy="6795655"/>
          </a:xfrm>
          <a:prstGeom prst="rect">
            <a:avLst/>
          </a:prstGeom>
        </p:spPr>
      </p:pic>
      <p:pic>
        <p:nvPicPr>
          <p:cNvPr id="4" name="NIELIT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155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N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Stats on 2 Trainings on Embedded System Design on FPGA using Swadeshi Microprocessors </a:t>
            </a:r>
            <a:br>
              <a:rPr lang="en-IN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0" y="1068388"/>
          <a:ext cx="12409714" cy="496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621166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I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Another round of Training planned shortly based on the interest of applicants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229350"/>
            <a:ext cx="12192000" cy="62865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I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Recorded Lectures available @ </a:t>
            </a:r>
            <a:r>
              <a:rPr lang="en-I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http://smdpc2sd.gov.in/iep_14</a:t>
            </a:r>
            <a:endParaRPr kumimoji="0" lang="en-IN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155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Stats on 2 Trainings on Embedded System Design on FPGA using Swadeshi Microprocessors </a:t>
            </a:r>
            <a:br>
              <a:rPr lang="en-IN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200" dirty="0" smtClean="0">
                <a:latin typeface="Times New Roman" pitchFamily="18" charset="0"/>
                <a:cs typeface="Times New Roman" pitchFamily="18" charset="0"/>
              </a:rPr>
            </a:br>
            <a:endParaRPr lang="en-IN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1166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I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Another round of Training planned shortly based on the interest of applicants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831771" y="1045026"/>
          <a:ext cx="3929046" cy="3585029"/>
        </p:xfrm>
        <a:graphic>
          <a:graphicData uri="http://schemas.openxmlformats.org/presentationml/2006/ole">
            <p:oleObj spid="_x0000_s1025" name="Bitmap Image" r:id="rId3" imgW="2066667" imgH="1886213" progId="PBrush">
              <p:embed/>
            </p:oleObj>
          </a:graphicData>
        </a:graphic>
      </p:graphicFrame>
      <p:pic>
        <p:nvPicPr>
          <p:cNvPr id="11" name="Picture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088" y="4542970"/>
            <a:ext cx="2363622" cy="219056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26869" y="4566007"/>
            <a:ext cx="2383759" cy="229199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61188" y="4512618"/>
            <a:ext cx="2015220" cy="220782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4083" y="4557487"/>
            <a:ext cx="3619272" cy="230051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20079" y="4515158"/>
            <a:ext cx="1971921" cy="1240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11983</TotalTime>
  <Words>581</Words>
  <Application>Microsoft Office PowerPoint</Application>
  <PresentationFormat>Custom</PresentationFormat>
  <Paragraphs>157</Paragraphs>
  <Slides>17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4_Office Theme</vt:lpstr>
      <vt:lpstr>6_Office Theme</vt:lpstr>
      <vt:lpstr>Bitmap Image</vt:lpstr>
      <vt:lpstr>Slide 1</vt:lpstr>
      <vt:lpstr>Slide 2</vt:lpstr>
      <vt:lpstr>Slide 3</vt:lpstr>
      <vt:lpstr>Slide 4</vt:lpstr>
      <vt:lpstr> Timelines of स्वदेशी Microprocessor Challenge   </vt:lpstr>
      <vt:lpstr>Training on Embedded System Design on FPGA using Swadeshi Microprocessors Recorded Lectures available @ http://smdpc2sd.gov.in/iep_14</vt:lpstr>
      <vt:lpstr>Slide 7</vt:lpstr>
      <vt:lpstr>  Stats on 2 Trainings on Embedded System Design on FPGA using Swadeshi Microprocessors   </vt:lpstr>
      <vt:lpstr>  Stats on 2 Trainings on Embedded System Design on FPGA using Swadeshi Microprocessors   </vt:lpstr>
      <vt:lpstr>Slide 10</vt:lpstr>
      <vt:lpstr>Slide 11</vt:lpstr>
      <vt:lpstr>Slide 12</vt:lpstr>
      <vt:lpstr>Stats of 100 Semi-Finalists</vt:lpstr>
      <vt:lpstr>Slide 14</vt:lpstr>
      <vt:lpstr>Slide 15</vt:lpstr>
      <vt:lpstr>Contact us !</vt:lpstr>
      <vt:lpstr>Slide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Manpower Development Programme for Chips to System Design  (SMDP-C2SD)</dc:title>
  <dc:creator>nishit gupta</dc:creator>
  <cp:lastModifiedBy>abcd</cp:lastModifiedBy>
  <cp:revision>983</cp:revision>
  <cp:lastPrinted>2017-10-25T08:02:44Z</cp:lastPrinted>
  <dcterms:created xsi:type="dcterms:W3CDTF">2016-10-17T07:41:20Z</dcterms:created>
  <dcterms:modified xsi:type="dcterms:W3CDTF">2021-02-10T09:02:06Z</dcterms:modified>
</cp:coreProperties>
</file>